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4" r:id="rId1"/>
  </p:sldMasterIdLst>
  <p:notesMasterIdLst>
    <p:notesMasterId r:id="rId25"/>
  </p:notesMasterIdLst>
  <p:handoutMasterIdLst>
    <p:handoutMasterId r:id="rId26"/>
  </p:handoutMasterIdLst>
  <p:sldIdLst>
    <p:sldId id="256" r:id="rId2"/>
    <p:sldId id="351" r:id="rId3"/>
    <p:sldId id="340" r:id="rId4"/>
    <p:sldId id="341" r:id="rId5"/>
    <p:sldId id="353" r:id="rId6"/>
    <p:sldId id="354" r:id="rId7"/>
    <p:sldId id="357" r:id="rId8"/>
    <p:sldId id="358" r:id="rId9"/>
    <p:sldId id="359" r:id="rId10"/>
    <p:sldId id="327" r:id="rId11"/>
    <p:sldId id="355" r:id="rId12"/>
    <p:sldId id="360" r:id="rId13"/>
    <p:sldId id="361" r:id="rId14"/>
    <p:sldId id="362" r:id="rId15"/>
    <p:sldId id="356" r:id="rId16"/>
    <p:sldId id="349" r:id="rId17"/>
    <p:sldId id="365" r:id="rId18"/>
    <p:sldId id="350" r:id="rId19"/>
    <p:sldId id="348" r:id="rId20"/>
    <p:sldId id="366" r:id="rId21"/>
    <p:sldId id="363" r:id="rId22"/>
    <p:sldId id="364" r:id="rId23"/>
    <p:sldId id="295" r:id="rId24"/>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69" d="100"/>
          <a:sy n="69" d="100"/>
        </p:scale>
        <p:origin x="15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hu-HU"/>
          </a:p>
        </p:txBody>
      </p:sp>
      <p:sp>
        <p:nvSpPr>
          <p:cNvPr id="22937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hu-HU"/>
          </a:p>
        </p:txBody>
      </p:sp>
      <p:sp>
        <p:nvSpPr>
          <p:cNvPr id="22938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hu-HU"/>
          </a:p>
        </p:txBody>
      </p:sp>
      <p:sp>
        <p:nvSpPr>
          <p:cNvPr id="22938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DF07D289-A566-4112-854B-1B9A2E172F2F}" type="slidenum">
              <a:rPr lang="hu-HU"/>
              <a:pPr>
                <a:defRPr/>
              </a:pPr>
              <a:t>‹#›</a:t>
            </a:fld>
            <a:endParaRPr 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hu-HU"/>
          </a:p>
        </p:txBody>
      </p:sp>
      <p:sp>
        <p:nvSpPr>
          <p:cNvPr id="2263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hu-HU"/>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63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2263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hu-HU"/>
          </a:p>
        </p:txBody>
      </p:sp>
      <p:sp>
        <p:nvSpPr>
          <p:cNvPr id="2263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A86C692-F99E-4336-9CC7-0D0918CDC974}"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Ref idx="1002">
        <a:schemeClr val="bg2"/>
      </p:bgRef>
    </p:bg>
    <p:spTree>
      <p:nvGrpSpPr>
        <p:cNvPr id="1" name=""/>
        <p:cNvGrpSpPr/>
        <p:nvPr/>
      </p:nvGrpSpPr>
      <p:grpSpPr>
        <a:xfrm>
          <a:off x="0" y="0"/>
          <a:ext cx="0" cy="0"/>
          <a:chOff x="0" y="0"/>
          <a:chExt cx="0" cy="0"/>
        </a:xfrm>
      </p:grpSpPr>
      <p:sp>
        <p:nvSpPr>
          <p:cNvPr id="9" name="Cím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hu-HU" smtClean="0"/>
              <a:t>Mintacím szerkesztése</a:t>
            </a:r>
            <a:endParaRPr lang="en-US"/>
          </a:p>
        </p:txBody>
      </p:sp>
      <p:sp>
        <p:nvSpPr>
          <p:cNvPr id="17" name="Alcím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smtClean="0"/>
              <a:t>Alcím mintájának szerkesztése</a:t>
            </a:r>
            <a:endParaRPr lang="en-US"/>
          </a:p>
        </p:txBody>
      </p:sp>
      <p:sp>
        <p:nvSpPr>
          <p:cNvPr id="4" name="Dátum helye 29"/>
          <p:cNvSpPr>
            <a:spLocks noGrp="1"/>
          </p:cNvSpPr>
          <p:nvPr>
            <p:ph type="dt" sz="half" idx="10"/>
          </p:nvPr>
        </p:nvSpPr>
        <p:spPr/>
        <p:txBody>
          <a:bodyPr/>
          <a:lstStyle>
            <a:lvl1pPr>
              <a:defRPr/>
            </a:lvl1pPr>
          </a:lstStyle>
          <a:p>
            <a:pPr>
              <a:defRPr/>
            </a:pPr>
            <a:r>
              <a:rPr lang="hu-HU"/>
              <a:t>2007.12.12.</a:t>
            </a:r>
          </a:p>
        </p:txBody>
      </p:sp>
      <p:sp>
        <p:nvSpPr>
          <p:cNvPr id="5" name="Élőláb helye 18"/>
          <p:cNvSpPr>
            <a:spLocks noGrp="1"/>
          </p:cNvSpPr>
          <p:nvPr>
            <p:ph type="ftr" sz="quarter" idx="11"/>
          </p:nvPr>
        </p:nvSpPr>
        <p:spPr/>
        <p:txBody>
          <a:bodyPr/>
          <a:lstStyle>
            <a:lvl1pPr>
              <a:defRPr/>
            </a:lvl1pPr>
          </a:lstStyle>
          <a:p>
            <a:pPr>
              <a:defRPr/>
            </a:pPr>
            <a:endParaRPr lang="hu-HU"/>
          </a:p>
        </p:txBody>
      </p:sp>
      <p:sp>
        <p:nvSpPr>
          <p:cNvPr id="6" name="Dia számának helye 26"/>
          <p:cNvSpPr>
            <a:spLocks noGrp="1"/>
          </p:cNvSpPr>
          <p:nvPr>
            <p:ph type="sldNum" sz="quarter" idx="12"/>
          </p:nvPr>
        </p:nvSpPr>
        <p:spPr/>
        <p:txBody>
          <a:bodyPr/>
          <a:lstStyle>
            <a:lvl1pPr>
              <a:defRPr/>
            </a:lvl1pPr>
          </a:lstStyle>
          <a:p>
            <a:pPr>
              <a:defRPr/>
            </a:pPr>
            <a:fld id="{C9B34A28-79C6-4C29-99CC-98692593A07E}" type="slidenum">
              <a:rPr lang="hu-HU"/>
              <a:pPr>
                <a:defRPr/>
              </a:pPr>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9"/>
          <p:cNvSpPr>
            <a:spLocks noGrp="1"/>
          </p:cNvSpPr>
          <p:nvPr>
            <p:ph type="dt" sz="half" idx="10"/>
          </p:nvPr>
        </p:nvSpPr>
        <p:spPr/>
        <p:txBody>
          <a:bodyPr/>
          <a:lstStyle>
            <a:lvl1pPr>
              <a:defRPr/>
            </a:lvl1pPr>
          </a:lstStyle>
          <a:p>
            <a:pPr>
              <a:defRPr/>
            </a:pPr>
            <a:r>
              <a:rPr lang="hu-HU"/>
              <a:t>2007.12.12.</a:t>
            </a:r>
          </a:p>
        </p:txBody>
      </p:sp>
      <p:sp>
        <p:nvSpPr>
          <p:cNvPr id="5" name="Élőláb helye 21"/>
          <p:cNvSpPr>
            <a:spLocks noGrp="1"/>
          </p:cNvSpPr>
          <p:nvPr>
            <p:ph type="ftr" sz="quarter" idx="11"/>
          </p:nvPr>
        </p:nvSpPr>
        <p:spPr/>
        <p:txBody>
          <a:bodyPr/>
          <a:lstStyle>
            <a:lvl1pPr>
              <a:defRPr/>
            </a:lvl1pPr>
          </a:lstStyle>
          <a:p>
            <a:pPr>
              <a:defRPr/>
            </a:pPr>
            <a:endParaRPr lang="hu-HU"/>
          </a:p>
        </p:txBody>
      </p:sp>
      <p:sp>
        <p:nvSpPr>
          <p:cNvPr id="6" name="Dia számának helye 17"/>
          <p:cNvSpPr>
            <a:spLocks noGrp="1"/>
          </p:cNvSpPr>
          <p:nvPr>
            <p:ph type="sldNum" sz="quarter" idx="12"/>
          </p:nvPr>
        </p:nvSpPr>
        <p:spPr/>
        <p:txBody>
          <a:bodyPr/>
          <a:lstStyle>
            <a:lvl1pPr>
              <a:defRPr/>
            </a:lvl1pPr>
          </a:lstStyle>
          <a:p>
            <a:pPr>
              <a:defRPr/>
            </a:pPr>
            <a:fld id="{F21C342F-51DD-417E-8485-9FB00652C432}"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914401"/>
            <a:ext cx="2057400" cy="5211763"/>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914401"/>
            <a:ext cx="6019800" cy="521176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9"/>
          <p:cNvSpPr>
            <a:spLocks noGrp="1"/>
          </p:cNvSpPr>
          <p:nvPr>
            <p:ph type="dt" sz="half" idx="10"/>
          </p:nvPr>
        </p:nvSpPr>
        <p:spPr/>
        <p:txBody>
          <a:bodyPr/>
          <a:lstStyle>
            <a:lvl1pPr>
              <a:defRPr/>
            </a:lvl1pPr>
          </a:lstStyle>
          <a:p>
            <a:pPr>
              <a:defRPr/>
            </a:pPr>
            <a:r>
              <a:rPr lang="hu-HU"/>
              <a:t>2007.12.12.</a:t>
            </a:r>
          </a:p>
        </p:txBody>
      </p:sp>
      <p:sp>
        <p:nvSpPr>
          <p:cNvPr id="5" name="Élőláb helye 21"/>
          <p:cNvSpPr>
            <a:spLocks noGrp="1"/>
          </p:cNvSpPr>
          <p:nvPr>
            <p:ph type="ftr" sz="quarter" idx="11"/>
          </p:nvPr>
        </p:nvSpPr>
        <p:spPr/>
        <p:txBody>
          <a:bodyPr/>
          <a:lstStyle>
            <a:lvl1pPr>
              <a:defRPr/>
            </a:lvl1pPr>
          </a:lstStyle>
          <a:p>
            <a:pPr>
              <a:defRPr/>
            </a:pPr>
            <a:endParaRPr lang="hu-HU"/>
          </a:p>
        </p:txBody>
      </p:sp>
      <p:sp>
        <p:nvSpPr>
          <p:cNvPr id="6" name="Dia számának helye 17"/>
          <p:cNvSpPr>
            <a:spLocks noGrp="1"/>
          </p:cNvSpPr>
          <p:nvPr>
            <p:ph type="sldNum" sz="quarter" idx="12"/>
          </p:nvPr>
        </p:nvSpPr>
        <p:spPr/>
        <p:txBody>
          <a:bodyPr/>
          <a:lstStyle>
            <a:lvl1pPr>
              <a:defRPr/>
            </a:lvl1pPr>
          </a:lstStyle>
          <a:p>
            <a:pPr>
              <a:defRPr/>
            </a:pPr>
            <a:fld id="{60727352-2AE5-488C-BDE5-9D1F6188668C}" type="slidenum">
              <a:rPr lang="hu-HU"/>
              <a:pPr>
                <a:defRPr/>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Cím, szöveg és ábra">
    <p:spTree>
      <p:nvGrpSpPr>
        <p:cNvPr id="1" name=""/>
        <p:cNvGrpSpPr/>
        <p:nvPr/>
      </p:nvGrpSpPr>
      <p:grpSpPr>
        <a:xfrm>
          <a:off x="0" y="0"/>
          <a:ext cx="0" cy="0"/>
          <a:chOff x="0" y="0"/>
          <a:chExt cx="0" cy="0"/>
        </a:xfrm>
      </p:grpSpPr>
      <p:sp>
        <p:nvSpPr>
          <p:cNvPr id="2" name="Cím 1"/>
          <p:cNvSpPr>
            <a:spLocks noGrp="1"/>
          </p:cNvSpPr>
          <p:nvPr>
            <p:ph type="title"/>
          </p:nvPr>
        </p:nvSpPr>
        <p:spPr>
          <a:xfrm>
            <a:off x="1066800" y="304800"/>
            <a:ext cx="7543800" cy="1431925"/>
          </a:xfrm>
        </p:spPr>
        <p:txBody>
          <a:bodyPr/>
          <a:lstStyle/>
          <a:p>
            <a:r>
              <a:rPr lang="hu-HU" smtClean="0"/>
              <a:t>Mintacím szerkesztése</a:t>
            </a:r>
            <a:endParaRPr lang="hu-HU"/>
          </a:p>
        </p:txBody>
      </p:sp>
      <p:sp>
        <p:nvSpPr>
          <p:cNvPr id="3" name="Szöveg helye 2"/>
          <p:cNvSpPr>
            <a:spLocks noGrp="1"/>
          </p:cNvSpPr>
          <p:nvPr>
            <p:ph type="body" sz="half" idx="1"/>
          </p:nvPr>
        </p:nvSpPr>
        <p:spPr>
          <a:xfrm>
            <a:off x="1066800" y="1981200"/>
            <a:ext cx="36957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ClipArt-elem helye 3"/>
          <p:cNvSpPr>
            <a:spLocks noGrp="1"/>
          </p:cNvSpPr>
          <p:nvPr>
            <p:ph type="clipArt" sz="half" idx="2"/>
          </p:nvPr>
        </p:nvSpPr>
        <p:spPr>
          <a:xfrm>
            <a:off x="4914900" y="1981200"/>
            <a:ext cx="3695700" cy="4114800"/>
          </a:xfrm>
        </p:spPr>
        <p:txBody>
          <a:bodyPr>
            <a:normAutofit/>
          </a:bodyPr>
          <a:lstStyle/>
          <a:p>
            <a:pPr lvl="0"/>
            <a:endParaRPr lang="hu-HU" noProof="0" smtClean="0"/>
          </a:p>
        </p:txBody>
      </p:sp>
      <p:sp>
        <p:nvSpPr>
          <p:cNvPr id="5" name="Dátum helye 9"/>
          <p:cNvSpPr>
            <a:spLocks noGrp="1"/>
          </p:cNvSpPr>
          <p:nvPr>
            <p:ph type="dt" sz="half" idx="10"/>
          </p:nvPr>
        </p:nvSpPr>
        <p:spPr/>
        <p:txBody>
          <a:bodyPr/>
          <a:lstStyle>
            <a:lvl1pPr>
              <a:defRPr/>
            </a:lvl1pPr>
          </a:lstStyle>
          <a:p>
            <a:pPr>
              <a:defRPr/>
            </a:pPr>
            <a:r>
              <a:rPr lang="hu-HU"/>
              <a:t>2007.12.12.</a:t>
            </a:r>
          </a:p>
        </p:txBody>
      </p:sp>
      <p:sp>
        <p:nvSpPr>
          <p:cNvPr id="6" name="Élőláb helye 21"/>
          <p:cNvSpPr>
            <a:spLocks noGrp="1"/>
          </p:cNvSpPr>
          <p:nvPr>
            <p:ph type="ftr" sz="quarter" idx="11"/>
          </p:nvPr>
        </p:nvSpPr>
        <p:spPr/>
        <p:txBody>
          <a:bodyPr/>
          <a:lstStyle>
            <a:lvl1pPr>
              <a:defRPr/>
            </a:lvl1pPr>
          </a:lstStyle>
          <a:p>
            <a:pPr>
              <a:defRPr/>
            </a:pPr>
            <a:endParaRPr lang="hu-HU"/>
          </a:p>
        </p:txBody>
      </p:sp>
      <p:sp>
        <p:nvSpPr>
          <p:cNvPr id="7" name="Dia számának helye 17"/>
          <p:cNvSpPr>
            <a:spLocks noGrp="1"/>
          </p:cNvSpPr>
          <p:nvPr>
            <p:ph type="sldNum" sz="quarter" idx="12"/>
          </p:nvPr>
        </p:nvSpPr>
        <p:spPr/>
        <p:txBody>
          <a:bodyPr/>
          <a:lstStyle>
            <a:lvl1pPr>
              <a:defRPr/>
            </a:lvl1pPr>
          </a:lstStyle>
          <a:p>
            <a:pPr>
              <a:defRPr/>
            </a:pPr>
            <a:fld id="{6B2BE581-FDDE-400F-83B8-534B1ABBFA32}" type="slidenum">
              <a:rPr lang="hu-HU"/>
              <a:pPr>
                <a:defRPr/>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1066800" y="304800"/>
            <a:ext cx="7543800" cy="1431925"/>
          </a:xfrm>
        </p:spPr>
        <p:txBody>
          <a:bodyPr/>
          <a:lstStyle/>
          <a:p>
            <a:r>
              <a:rPr lang="hu-HU" smtClean="0"/>
              <a:t>Mintacím szerkesztése</a:t>
            </a:r>
            <a:endParaRPr lang="hu-HU"/>
          </a:p>
        </p:txBody>
      </p:sp>
      <p:sp>
        <p:nvSpPr>
          <p:cNvPr id="3" name="Tartalom helye 2"/>
          <p:cNvSpPr>
            <a:spLocks noGrp="1"/>
          </p:cNvSpPr>
          <p:nvPr>
            <p:ph sz="quarter" idx="1"/>
          </p:nvPr>
        </p:nvSpPr>
        <p:spPr>
          <a:xfrm>
            <a:off x="1066800" y="1981200"/>
            <a:ext cx="36957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914900" y="1981200"/>
            <a:ext cx="36957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1066800" y="4114800"/>
            <a:ext cx="36957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914900" y="4114800"/>
            <a:ext cx="36957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9"/>
          <p:cNvSpPr>
            <a:spLocks noGrp="1"/>
          </p:cNvSpPr>
          <p:nvPr>
            <p:ph type="dt" sz="half" idx="10"/>
          </p:nvPr>
        </p:nvSpPr>
        <p:spPr/>
        <p:txBody>
          <a:bodyPr/>
          <a:lstStyle>
            <a:lvl1pPr>
              <a:defRPr/>
            </a:lvl1pPr>
          </a:lstStyle>
          <a:p>
            <a:pPr>
              <a:defRPr/>
            </a:pPr>
            <a:r>
              <a:rPr lang="hu-HU"/>
              <a:t>2007.12.12.</a:t>
            </a:r>
          </a:p>
        </p:txBody>
      </p:sp>
      <p:sp>
        <p:nvSpPr>
          <p:cNvPr id="8" name="Élőláb helye 21"/>
          <p:cNvSpPr>
            <a:spLocks noGrp="1"/>
          </p:cNvSpPr>
          <p:nvPr>
            <p:ph type="ftr" sz="quarter" idx="11"/>
          </p:nvPr>
        </p:nvSpPr>
        <p:spPr/>
        <p:txBody>
          <a:bodyPr/>
          <a:lstStyle>
            <a:lvl1pPr>
              <a:defRPr/>
            </a:lvl1pPr>
          </a:lstStyle>
          <a:p>
            <a:pPr>
              <a:defRPr/>
            </a:pPr>
            <a:endParaRPr lang="hu-HU"/>
          </a:p>
        </p:txBody>
      </p:sp>
      <p:sp>
        <p:nvSpPr>
          <p:cNvPr id="9" name="Dia számának helye 17"/>
          <p:cNvSpPr>
            <a:spLocks noGrp="1"/>
          </p:cNvSpPr>
          <p:nvPr>
            <p:ph type="sldNum" sz="quarter" idx="12"/>
          </p:nvPr>
        </p:nvSpPr>
        <p:spPr/>
        <p:txBody>
          <a:bodyPr/>
          <a:lstStyle>
            <a:lvl1pPr>
              <a:defRPr/>
            </a:lvl1pPr>
          </a:lstStyle>
          <a:p>
            <a:pPr>
              <a:defRPr/>
            </a:pPr>
            <a:fld id="{C7634616-7F6A-4027-A71E-AE4B1C5EB444}"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9"/>
          <p:cNvSpPr>
            <a:spLocks noGrp="1"/>
          </p:cNvSpPr>
          <p:nvPr>
            <p:ph type="dt" sz="half" idx="10"/>
          </p:nvPr>
        </p:nvSpPr>
        <p:spPr/>
        <p:txBody>
          <a:bodyPr/>
          <a:lstStyle>
            <a:lvl1pPr>
              <a:defRPr/>
            </a:lvl1pPr>
          </a:lstStyle>
          <a:p>
            <a:pPr>
              <a:defRPr/>
            </a:pPr>
            <a:r>
              <a:rPr lang="hu-HU"/>
              <a:t>2007.12.12.</a:t>
            </a:r>
          </a:p>
        </p:txBody>
      </p:sp>
      <p:sp>
        <p:nvSpPr>
          <p:cNvPr id="5" name="Élőláb helye 21"/>
          <p:cNvSpPr>
            <a:spLocks noGrp="1"/>
          </p:cNvSpPr>
          <p:nvPr>
            <p:ph type="ftr" sz="quarter" idx="11"/>
          </p:nvPr>
        </p:nvSpPr>
        <p:spPr/>
        <p:txBody>
          <a:bodyPr/>
          <a:lstStyle>
            <a:lvl1pPr>
              <a:defRPr/>
            </a:lvl1pPr>
          </a:lstStyle>
          <a:p>
            <a:pPr>
              <a:defRPr/>
            </a:pPr>
            <a:endParaRPr lang="hu-HU"/>
          </a:p>
        </p:txBody>
      </p:sp>
      <p:sp>
        <p:nvSpPr>
          <p:cNvPr id="6" name="Dia számának helye 17"/>
          <p:cNvSpPr>
            <a:spLocks noGrp="1"/>
          </p:cNvSpPr>
          <p:nvPr>
            <p:ph type="sldNum" sz="quarter" idx="12"/>
          </p:nvPr>
        </p:nvSpPr>
        <p:spPr/>
        <p:txBody>
          <a:bodyPr/>
          <a:lstStyle>
            <a:lvl1pPr>
              <a:defRPr/>
            </a:lvl1pPr>
          </a:lstStyle>
          <a:p>
            <a:pPr>
              <a:defRPr/>
            </a:pPr>
            <a:fld id="{AA06618F-4AF1-4B7F-B0A3-30F60EB88C42}"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2">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hu-HU" smtClean="0"/>
              <a:t>Mintacím szerkesztése</a:t>
            </a:r>
            <a:endParaRPr lang="en-US"/>
          </a:p>
        </p:txBody>
      </p:sp>
      <p:sp>
        <p:nvSpPr>
          <p:cNvPr id="3" name="Szöveg hely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r>
              <a:rPr lang="hu-HU"/>
              <a:t>2007.12.12.</a:t>
            </a:r>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40C8483C-2165-46B4-8B97-096761404D09}" type="slidenum">
              <a:rPr lang="hu-HU"/>
              <a:pPr>
                <a:defRPr/>
              </a:pPr>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p>
            <a:r>
              <a:rPr lang="hu-HU" smtClean="0"/>
              <a:t>Mintacím szerkesztése</a:t>
            </a:r>
            <a:endParaRPr lang="en-US"/>
          </a:p>
        </p:txBody>
      </p:sp>
      <p:sp>
        <p:nvSpPr>
          <p:cNvPr id="3" name="Tartalom hely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9"/>
          <p:cNvSpPr>
            <a:spLocks noGrp="1"/>
          </p:cNvSpPr>
          <p:nvPr>
            <p:ph type="dt" sz="half" idx="10"/>
          </p:nvPr>
        </p:nvSpPr>
        <p:spPr/>
        <p:txBody>
          <a:bodyPr/>
          <a:lstStyle>
            <a:lvl1pPr>
              <a:defRPr/>
            </a:lvl1pPr>
          </a:lstStyle>
          <a:p>
            <a:pPr>
              <a:defRPr/>
            </a:pPr>
            <a:r>
              <a:rPr lang="hu-HU"/>
              <a:t>2007.12.12.</a:t>
            </a:r>
          </a:p>
        </p:txBody>
      </p:sp>
      <p:sp>
        <p:nvSpPr>
          <p:cNvPr id="6" name="Élőláb helye 21"/>
          <p:cNvSpPr>
            <a:spLocks noGrp="1"/>
          </p:cNvSpPr>
          <p:nvPr>
            <p:ph type="ftr" sz="quarter" idx="11"/>
          </p:nvPr>
        </p:nvSpPr>
        <p:spPr/>
        <p:txBody>
          <a:bodyPr/>
          <a:lstStyle>
            <a:lvl1pPr>
              <a:defRPr/>
            </a:lvl1pPr>
          </a:lstStyle>
          <a:p>
            <a:pPr>
              <a:defRPr/>
            </a:pPr>
            <a:endParaRPr lang="hu-HU"/>
          </a:p>
        </p:txBody>
      </p:sp>
      <p:sp>
        <p:nvSpPr>
          <p:cNvPr id="7" name="Dia számának helye 17"/>
          <p:cNvSpPr>
            <a:spLocks noGrp="1"/>
          </p:cNvSpPr>
          <p:nvPr>
            <p:ph type="sldNum" sz="quarter" idx="12"/>
          </p:nvPr>
        </p:nvSpPr>
        <p:spPr/>
        <p:txBody>
          <a:bodyPr/>
          <a:lstStyle>
            <a:lvl1pPr>
              <a:defRPr/>
            </a:lvl1pPr>
          </a:lstStyle>
          <a:p>
            <a:pPr>
              <a:defRPr/>
            </a:pPr>
            <a:fld id="{001E939B-E15B-4B9F-9E91-6D4A566C77E1}"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smtClean="0"/>
              <a:t>Mintaszöveg szerkesztése</a:t>
            </a:r>
          </a:p>
        </p:txBody>
      </p:sp>
      <p:sp>
        <p:nvSpPr>
          <p:cNvPr id="4" name="Szöveg hely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smtClean="0"/>
              <a:t>Mintaszöveg szerkesztése</a:t>
            </a:r>
          </a:p>
        </p:txBody>
      </p:sp>
      <p:sp>
        <p:nvSpPr>
          <p:cNvPr id="5" name="Tartalom hely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6" name="Tartalom hely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9"/>
          <p:cNvSpPr>
            <a:spLocks noGrp="1"/>
          </p:cNvSpPr>
          <p:nvPr>
            <p:ph type="dt" sz="half" idx="10"/>
          </p:nvPr>
        </p:nvSpPr>
        <p:spPr/>
        <p:txBody>
          <a:bodyPr/>
          <a:lstStyle>
            <a:lvl1pPr>
              <a:defRPr/>
            </a:lvl1pPr>
          </a:lstStyle>
          <a:p>
            <a:pPr>
              <a:defRPr/>
            </a:pPr>
            <a:r>
              <a:rPr lang="hu-HU"/>
              <a:t>2007.12.12.</a:t>
            </a:r>
          </a:p>
        </p:txBody>
      </p:sp>
      <p:sp>
        <p:nvSpPr>
          <p:cNvPr id="8" name="Élőláb helye 21"/>
          <p:cNvSpPr>
            <a:spLocks noGrp="1"/>
          </p:cNvSpPr>
          <p:nvPr>
            <p:ph type="ftr" sz="quarter" idx="11"/>
          </p:nvPr>
        </p:nvSpPr>
        <p:spPr/>
        <p:txBody>
          <a:bodyPr/>
          <a:lstStyle>
            <a:lvl1pPr>
              <a:defRPr/>
            </a:lvl1pPr>
          </a:lstStyle>
          <a:p>
            <a:pPr>
              <a:defRPr/>
            </a:pPr>
            <a:endParaRPr lang="hu-HU"/>
          </a:p>
        </p:txBody>
      </p:sp>
      <p:sp>
        <p:nvSpPr>
          <p:cNvPr id="9" name="Dia számának helye 17"/>
          <p:cNvSpPr>
            <a:spLocks noGrp="1"/>
          </p:cNvSpPr>
          <p:nvPr>
            <p:ph type="sldNum" sz="quarter" idx="12"/>
          </p:nvPr>
        </p:nvSpPr>
        <p:spPr/>
        <p:txBody>
          <a:bodyPr/>
          <a:lstStyle>
            <a:lvl1pPr>
              <a:defRPr/>
            </a:lvl1pPr>
          </a:lstStyle>
          <a:p>
            <a:pPr>
              <a:defRPr/>
            </a:pPr>
            <a:fld id="{880FC45D-29FC-4DF8-8E3F-E2F8480C37B4}"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hu-HU" smtClean="0"/>
              <a:t>Mintacím szerkesztése</a:t>
            </a:r>
            <a:endParaRPr lang="en-US"/>
          </a:p>
        </p:txBody>
      </p:sp>
      <p:sp>
        <p:nvSpPr>
          <p:cNvPr id="3" name="Dátum helye 9"/>
          <p:cNvSpPr>
            <a:spLocks noGrp="1"/>
          </p:cNvSpPr>
          <p:nvPr>
            <p:ph type="dt" sz="half" idx="10"/>
          </p:nvPr>
        </p:nvSpPr>
        <p:spPr/>
        <p:txBody>
          <a:bodyPr/>
          <a:lstStyle>
            <a:lvl1pPr>
              <a:defRPr/>
            </a:lvl1pPr>
          </a:lstStyle>
          <a:p>
            <a:pPr>
              <a:defRPr/>
            </a:pPr>
            <a:r>
              <a:rPr lang="hu-HU"/>
              <a:t>2007.12.12.</a:t>
            </a:r>
          </a:p>
        </p:txBody>
      </p:sp>
      <p:sp>
        <p:nvSpPr>
          <p:cNvPr id="4" name="Élőláb helye 21"/>
          <p:cNvSpPr>
            <a:spLocks noGrp="1"/>
          </p:cNvSpPr>
          <p:nvPr>
            <p:ph type="ftr" sz="quarter" idx="11"/>
          </p:nvPr>
        </p:nvSpPr>
        <p:spPr/>
        <p:txBody>
          <a:bodyPr/>
          <a:lstStyle>
            <a:lvl1pPr>
              <a:defRPr/>
            </a:lvl1pPr>
          </a:lstStyle>
          <a:p>
            <a:pPr>
              <a:defRPr/>
            </a:pPr>
            <a:endParaRPr lang="hu-HU"/>
          </a:p>
        </p:txBody>
      </p:sp>
      <p:sp>
        <p:nvSpPr>
          <p:cNvPr id="5" name="Dia számának helye 17"/>
          <p:cNvSpPr>
            <a:spLocks noGrp="1"/>
          </p:cNvSpPr>
          <p:nvPr>
            <p:ph type="sldNum" sz="quarter" idx="12"/>
          </p:nvPr>
        </p:nvSpPr>
        <p:spPr/>
        <p:txBody>
          <a:bodyPr/>
          <a:lstStyle>
            <a:lvl1pPr>
              <a:defRPr/>
            </a:lvl1pPr>
          </a:lstStyle>
          <a:p>
            <a:pPr>
              <a:defRPr/>
            </a:pPr>
            <a:fld id="{1AB0A5BA-4DD8-4ACF-AB9F-14D4132E7002}"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9"/>
          <p:cNvSpPr>
            <a:spLocks noGrp="1"/>
          </p:cNvSpPr>
          <p:nvPr>
            <p:ph type="dt" sz="half" idx="10"/>
          </p:nvPr>
        </p:nvSpPr>
        <p:spPr/>
        <p:txBody>
          <a:bodyPr/>
          <a:lstStyle>
            <a:lvl1pPr>
              <a:defRPr/>
            </a:lvl1pPr>
          </a:lstStyle>
          <a:p>
            <a:pPr>
              <a:defRPr/>
            </a:pPr>
            <a:r>
              <a:rPr lang="hu-HU"/>
              <a:t>2007.12.12.</a:t>
            </a:r>
          </a:p>
        </p:txBody>
      </p:sp>
      <p:sp>
        <p:nvSpPr>
          <p:cNvPr id="3" name="Élőláb helye 21"/>
          <p:cNvSpPr>
            <a:spLocks noGrp="1"/>
          </p:cNvSpPr>
          <p:nvPr>
            <p:ph type="ftr" sz="quarter" idx="11"/>
          </p:nvPr>
        </p:nvSpPr>
        <p:spPr/>
        <p:txBody>
          <a:bodyPr/>
          <a:lstStyle>
            <a:lvl1pPr>
              <a:defRPr/>
            </a:lvl1pPr>
          </a:lstStyle>
          <a:p>
            <a:pPr>
              <a:defRPr/>
            </a:pPr>
            <a:endParaRPr lang="hu-HU"/>
          </a:p>
        </p:txBody>
      </p:sp>
      <p:sp>
        <p:nvSpPr>
          <p:cNvPr id="4" name="Dia számának helye 17"/>
          <p:cNvSpPr>
            <a:spLocks noGrp="1"/>
          </p:cNvSpPr>
          <p:nvPr>
            <p:ph type="sldNum" sz="quarter" idx="12"/>
          </p:nvPr>
        </p:nvSpPr>
        <p:spPr/>
        <p:txBody>
          <a:bodyPr/>
          <a:lstStyle>
            <a:lvl1pPr>
              <a:defRPr/>
            </a:lvl1pPr>
          </a:lstStyle>
          <a:p>
            <a:pPr>
              <a:defRPr/>
            </a:pPr>
            <a:fld id="{4B0FAF1B-3109-4EE3-8AD4-4F3FCBD8B560}"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hu-HU" smtClean="0"/>
              <a:t>Mintacím szerkesztése</a:t>
            </a:r>
            <a:endParaRPr lang="en-US"/>
          </a:p>
        </p:txBody>
      </p:sp>
      <p:sp>
        <p:nvSpPr>
          <p:cNvPr id="3" name="Szöveg hely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hu-HU" smtClean="0"/>
              <a:t>Mintaszöveg szerkesztése</a:t>
            </a:r>
          </a:p>
        </p:txBody>
      </p:sp>
      <p:sp>
        <p:nvSpPr>
          <p:cNvPr id="4" name="Tartalom hely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9"/>
          <p:cNvSpPr>
            <a:spLocks noGrp="1"/>
          </p:cNvSpPr>
          <p:nvPr>
            <p:ph type="dt" sz="half" idx="10"/>
          </p:nvPr>
        </p:nvSpPr>
        <p:spPr/>
        <p:txBody>
          <a:bodyPr/>
          <a:lstStyle>
            <a:lvl1pPr>
              <a:defRPr/>
            </a:lvl1pPr>
          </a:lstStyle>
          <a:p>
            <a:pPr>
              <a:defRPr/>
            </a:pPr>
            <a:r>
              <a:rPr lang="hu-HU"/>
              <a:t>2007.12.12.</a:t>
            </a:r>
          </a:p>
        </p:txBody>
      </p:sp>
      <p:sp>
        <p:nvSpPr>
          <p:cNvPr id="6" name="Élőláb helye 21"/>
          <p:cNvSpPr>
            <a:spLocks noGrp="1"/>
          </p:cNvSpPr>
          <p:nvPr>
            <p:ph type="ftr" sz="quarter" idx="11"/>
          </p:nvPr>
        </p:nvSpPr>
        <p:spPr/>
        <p:txBody>
          <a:bodyPr/>
          <a:lstStyle>
            <a:lvl1pPr>
              <a:defRPr/>
            </a:lvl1pPr>
          </a:lstStyle>
          <a:p>
            <a:pPr>
              <a:defRPr/>
            </a:pPr>
            <a:endParaRPr lang="hu-HU"/>
          </a:p>
        </p:txBody>
      </p:sp>
      <p:sp>
        <p:nvSpPr>
          <p:cNvPr id="7" name="Dia számának helye 17"/>
          <p:cNvSpPr>
            <a:spLocks noGrp="1"/>
          </p:cNvSpPr>
          <p:nvPr>
            <p:ph type="sldNum" sz="quarter" idx="12"/>
          </p:nvPr>
        </p:nvSpPr>
        <p:spPr/>
        <p:txBody>
          <a:bodyPr/>
          <a:lstStyle>
            <a:lvl1pPr>
              <a:defRPr/>
            </a:lvl1pPr>
          </a:lstStyle>
          <a:p>
            <a:pPr>
              <a:defRPr/>
            </a:pPr>
            <a:fld id="{5790C9F5-BCBD-44D9-8D1D-BFC652F98EE3}"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5" name="Egy sarkán kerekítve levágott téglalap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erékszögű háromszög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Szabadkézi sokszög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Szabadkézi sokszög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Cím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hu-HU" smtClean="0"/>
              <a:t>Mintacím szerkesztése</a:t>
            </a:r>
            <a:endParaRPr lang="en-US"/>
          </a:p>
        </p:txBody>
      </p:sp>
      <p:sp>
        <p:nvSpPr>
          <p:cNvPr id="4" name="Szöveg hely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hu-HU" smtClean="0"/>
              <a:t>Mintaszöveg szerkesztése</a:t>
            </a:r>
          </a:p>
        </p:txBody>
      </p:sp>
      <p:sp>
        <p:nvSpPr>
          <p:cNvPr id="3" name="Kép hely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hu-HU" noProof="0" smtClean="0"/>
              <a:t>Kép beszúrásához kattintson az ikonra</a:t>
            </a:r>
            <a:endParaRPr lang="en-US" noProof="0" dirty="0"/>
          </a:p>
        </p:txBody>
      </p:sp>
      <p:sp>
        <p:nvSpPr>
          <p:cNvPr id="9" name="Dátum helye 4"/>
          <p:cNvSpPr>
            <a:spLocks noGrp="1"/>
          </p:cNvSpPr>
          <p:nvPr>
            <p:ph type="dt" sz="half" idx="10"/>
          </p:nvPr>
        </p:nvSpPr>
        <p:spPr/>
        <p:txBody>
          <a:bodyPr/>
          <a:lstStyle>
            <a:lvl1pPr>
              <a:defRPr/>
            </a:lvl1pPr>
          </a:lstStyle>
          <a:p>
            <a:pPr>
              <a:defRPr/>
            </a:pPr>
            <a:r>
              <a:rPr lang="hu-HU"/>
              <a:t>2007.12.12.</a:t>
            </a:r>
          </a:p>
        </p:txBody>
      </p:sp>
      <p:sp>
        <p:nvSpPr>
          <p:cNvPr id="10" name="Élőláb helye 5"/>
          <p:cNvSpPr>
            <a:spLocks noGrp="1"/>
          </p:cNvSpPr>
          <p:nvPr>
            <p:ph type="ftr" sz="quarter" idx="11"/>
          </p:nvPr>
        </p:nvSpPr>
        <p:spPr/>
        <p:txBody>
          <a:bodyPr/>
          <a:lstStyle>
            <a:lvl1pPr>
              <a:defRPr/>
            </a:lvl1pPr>
          </a:lstStyle>
          <a:p>
            <a:pPr>
              <a:defRPr/>
            </a:pPr>
            <a:endParaRPr lang="hu-HU"/>
          </a:p>
        </p:txBody>
      </p:sp>
      <p:sp>
        <p:nvSpPr>
          <p:cNvPr id="11" name="Dia számának helye 6"/>
          <p:cNvSpPr>
            <a:spLocks noGrp="1"/>
          </p:cNvSpPr>
          <p:nvPr>
            <p:ph type="sldNum" sz="quarter" idx="12"/>
          </p:nvPr>
        </p:nvSpPr>
        <p:spPr>
          <a:xfrm>
            <a:off x="8077200" y="6356350"/>
            <a:ext cx="609600" cy="365125"/>
          </a:xfrm>
        </p:spPr>
        <p:txBody>
          <a:bodyPr/>
          <a:lstStyle>
            <a:lvl1pPr>
              <a:defRPr/>
            </a:lvl1pPr>
          </a:lstStyle>
          <a:p>
            <a:pPr>
              <a:defRPr/>
            </a:pPr>
            <a:fld id="{1E3EA57C-63CB-445F-ADAE-CA8B9636B769}"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Szabadkézi sokszög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Szabadkézi sokszög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Cím hely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hu-HU" smtClean="0"/>
              <a:t>Mintacím szerkesztése</a:t>
            </a:r>
            <a:endParaRPr lang="en-US" smtClean="0"/>
          </a:p>
        </p:txBody>
      </p:sp>
      <p:sp>
        <p:nvSpPr>
          <p:cNvPr id="1029" name="Szöveg hely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smtClean="0"/>
          </a:p>
        </p:txBody>
      </p:sp>
      <p:sp>
        <p:nvSpPr>
          <p:cNvPr id="10" name="Dátum hely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hu-HU"/>
              <a:t>2007.12.12.</a:t>
            </a:r>
          </a:p>
        </p:txBody>
      </p:sp>
      <p:sp>
        <p:nvSpPr>
          <p:cNvPr id="22" name="Élőláb hely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hu-HU"/>
          </a:p>
        </p:txBody>
      </p:sp>
      <p:sp>
        <p:nvSpPr>
          <p:cNvPr id="18" name="Dia számának hely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38EB3B8-C302-499C-9768-336996F59574}" type="slidenum">
              <a:rPr lang="hu-HU"/>
              <a:pPr>
                <a:defRPr/>
              </a:pPr>
              <a:t>‹#›</a:t>
            </a:fld>
            <a:endParaRPr lang="hu-HU"/>
          </a:p>
        </p:txBody>
      </p:sp>
      <p:grpSp>
        <p:nvGrpSpPr>
          <p:cNvPr id="1033" name="Csoportba foglalás 1"/>
          <p:cNvGrpSpPr>
            <a:grpSpLocks/>
          </p:cNvGrpSpPr>
          <p:nvPr/>
        </p:nvGrpSpPr>
        <p:grpSpPr bwMode="auto">
          <a:xfrm>
            <a:off x="-19050" y="203200"/>
            <a:ext cx="9180513" cy="647700"/>
            <a:chOff x="-19045" y="216550"/>
            <a:chExt cx="9180548" cy="649224"/>
          </a:xfrm>
        </p:grpSpPr>
        <p:sp>
          <p:nvSpPr>
            <p:cNvPr id="12" name="Szabadkézi sokszög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Szabadkézi sokszög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25" r:id="rId1"/>
    <p:sldLayoutId id="2147484015" r:id="rId2"/>
    <p:sldLayoutId id="2147484026" r:id="rId3"/>
    <p:sldLayoutId id="2147484016" r:id="rId4"/>
    <p:sldLayoutId id="2147484017" r:id="rId5"/>
    <p:sldLayoutId id="2147484018" r:id="rId6"/>
    <p:sldLayoutId id="2147484019" r:id="rId7"/>
    <p:sldLayoutId id="2147484020" r:id="rId8"/>
    <p:sldLayoutId id="2147484027" r:id="rId9"/>
    <p:sldLayoutId id="2147484021" r:id="rId10"/>
    <p:sldLayoutId id="2147484022" r:id="rId11"/>
    <p:sldLayoutId id="2147484023" r:id="rId12"/>
    <p:sldLayoutId id="2147484024" r:id="rId13"/>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half" idx="1"/>
          </p:nvPr>
        </p:nvSpPr>
        <p:spPr>
          <a:xfrm>
            <a:off x="714375" y="1981200"/>
            <a:ext cx="4048125" cy="4687888"/>
          </a:xfrm>
        </p:spPr>
        <p:txBody>
          <a:bodyPr/>
          <a:lstStyle/>
          <a:p>
            <a:pPr eaLnBrk="1" hangingPunct="1">
              <a:lnSpc>
                <a:spcPct val="90000"/>
              </a:lnSpc>
            </a:pPr>
            <a:endParaRPr lang="hu-HU" sz="4400" smtClean="0"/>
          </a:p>
          <a:p>
            <a:pPr eaLnBrk="1" hangingPunct="1">
              <a:lnSpc>
                <a:spcPct val="90000"/>
              </a:lnSpc>
            </a:pPr>
            <a:endParaRPr lang="hu-HU" sz="3600" smtClean="0"/>
          </a:p>
          <a:p>
            <a:pPr eaLnBrk="1" hangingPunct="1">
              <a:lnSpc>
                <a:spcPct val="90000"/>
              </a:lnSpc>
              <a:buFont typeface="Wingdings" pitchFamily="2" charset="2"/>
              <a:buNone/>
            </a:pPr>
            <a:r>
              <a:rPr lang="hu-HU" sz="4000" smtClean="0"/>
              <a:t>Kari tájékoztató</a:t>
            </a:r>
          </a:p>
          <a:p>
            <a:pPr eaLnBrk="1" hangingPunct="1">
              <a:lnSpc>
                <a:spcPct val="90000"/>
              </a:lnSpc>
              <a:buFont typeface="Wingdings" pitchFamily="2" charset="2"/>
              <a:buNone/>
            </a:pPr>
            <a:endParaRPr lang="hu-HU" sz="2000" smtClean="0"/>
          </a:p>
          <a:p>
            <a:pPr eaLnBrk="1" hangingPunct="1">
              <a:lnSpc>
                <a:spcPct val="90000"/>
              </a:lnSpc>
              <a:buFont typeface="Wingdings" pitchFamily="2" charset="2"/>
              <a:buNone/>
            </a:pPr>
            <a:r>
              <a:rPr lang="hu-HU" sz="2000" smtClean="0"/>
              <a:t>2015 szeptemberi képzések érettségizetteknek</a:t>
            </a:r>
          </a:p>
          <a:p>
            <a:pPr eaLnBrk="1" hangingPunct="1">
              <a:lnSpc>
                <a:spcPct val="90000"/>
              </a:lnSpc>
              <a:buFont typeface="Wingdings" pitchFamily="2" charset="2"/>
              <a:buNone/>
            </a:pPr>
            <a:endParaRPr lang="hu-HU" sz="2000" smtClean="0"/>
          </a:p>
          <a:p>
            <a:pPr eaLnBrk="1" hangingPunct="1">
              <a:lnSpc>
                <a:spcPct val="90000"/>
              </a:lnSpc>
              <a:buFont typeface="Wingdings" pitchFamily="2" charset="2"/>
              <a:buNone/>
            </a:pPr>
            <a:endParaRPr lang="hu-HU" sz="2000" smtClean="0"/>
          </a:p>
          <a:p>
            <a:pPr eaLnBrk="1" hangingPunct="1">
              <a:lnSpc>
                <a:spcPct val="50000"/>
              </a:lnSpc>
              <a:buFont typeface="Wingdings" pitchFamily="2" charset="2"/>
              <a:buNone/>
            </a:pPr>
            <a:endParaRPr lang="hu-HU" sz="2000" smtClean="0"/>
          </a:p>
          <a:p>
            <a:pPr eaLnBrk="1" hangingPunct="1">
              <a:lnSpc>
                <a:spcPct val="50000"/>
              </a:lnSpc>
              <a:buFont typeface="Wingdings" pitchFamily="2" charset="2"/>
              <a:buNone/>
            </a:pPr>
            <a:endParaRPr lang="hu-HU" sz="2000" smtClean="0"/>
          </a:p>
          <a:p>
            <a:pPr eaLnBrk="1" hangingPunct="1">
              <a:lnSpc>
                <a:spcPct val="50000"/>
              </a:lnSpc>
              <a:buFont typeface="Wingdings" pitchFamily="2" charset="2"/>
              <a:buNone/>
            </a:pPr>
            <a:r>
              <a:rPr lang="hu-HU" sz="2000" smtClean="0"/>
              <a:t>Bartáné Kustár Katalin</a:t>
            </a:r>
          </a:p>
          <a:p>
            <a:pPr eaLnBrk="1" hangingPunct="1">
              <a:lnSpc>
                <a:spcPct val="50000"/>
              </a:lnSpc>
              <a:buFont typeface="Wingdings" pitchFamily="2" charset="2"/>
              <a:buNone/>
            </a:pPr>
            <a:r>
              <a:rPr lang="hu-HU" sz="2000" smtClean="0"/>
              <a:t>tanulmányi osztályvezető</a:t>
            </a:r>
          </a:p>
        </p:txBody>
      </p:sp>
      <p:pic>
        <p:nvPicPr>
          <p:cNvPr id="5123" name="Picture 7" descr="DETEK2"/>
          <p:cNvPicPr>
            <a:picLocks noGrp="1" noChangeAspect="1" noChangeArrowheads="1"/>
          </p:cNvPicPr>
          <p:nvPr>
            <p:ph type="clipArt" sz="half" idx="2"/>
          </p:nvPr>
        </p:nvPicPr>
        <p:blipFill>
          <a:blip r:embed="rId2"/>
          <a:srcRect/>
          <a:stretch>
            <a:fillRect/>
          </a:stretch>
        </p:blipFill>
        <p:spPr>
          <a:xfrm>
            <a:off x="4859338" y="2492375"/>
            <a:ext cx="3695700" cy="2876550"/>
          </a:xfrm>
        </p:spPr>
      </p:pic>
      <p:sp>
        <p:nvSpPr>
          <p:cNvPr id="6" name="Dia számának helye 6"/>
          <p:cNvSpPr>
            <a:spLocks noGrp="1"/>
          </p:cNvSpPr>
          <p:nvPr>
            <p:ph type="sldNum" sz="quarter" idx="12"/>
          </p:nvPr>
        </p:nvSpPr>
        <p:spPr/>
        <p:txBody>
          <a:bodyPr/>
          <a:lstStyle/>
          <a:p>
            <a:pPr>
              <a:defRPr/>
            </a:pPr>
            <a:fld id="{24343112-F2BE-4C20-81D0-2BBDA2A1A879}" type="slidenum">
              <a:rPr lang="hu-HU"/>
              <a:pPr>
                <a:defRPr/>
              </a:pPr>
              <a:t>1</a:t>
            </a:fld>
            <a:endParaRPr lang="hu-HU"/>
          </a:p>
        </p:txBody>
      </p:sp>
      <p:sp>
        <p:nvSpPr>
          <p:cNvPr id="5125" name="Rectangle 8"/>
          <p:cNvSpPr>
            <a:spLocks noChangeArrowheads="1"/>
          </p:cNvSpPr>
          <p:nvPr/>
        </p:nvSpPr>
        <p:spPr bwMode="auto">
          <a:xfrm>
            <a:off x="714375" y="1500188"/>
            <a:ext cx="6126163" cy="531812"/>
          </a:xfrm>
          <a:prstGeom prst="rect">
            <a:avLst/>
          </a:prstGeom>
          <a:noFill/>
          <a:ln w="9525">
            <a:noFill/>
            <a:miter lim="800000"/>
            <a:headEnd/>
            <a:tailEnd/>
          </a:ln>
        </p:spPr>
        <p:txBody>
          <a:bodyPr>
            <a:spAutoFit/>
          </a:bodyPr>
          <a:lstStyle/>
          <a:p>
            <a:pPr>
              <a:lnSpc>
                <a:spcPct val="80000"/>
              </a:lnSpc>
              <a:spcBef>
                <a:spcPct val="20000"/>
              </a:spcBef>
              <a:buClr>
                <a:schemeClr val="hlink"/>
              </a:buClr>
              <a:buSzPct val="70000"/>
              <a:buFont typeface="Wingdings" pitchFamily="2" charset="2"/>
              <a:buNone/>
            </a:pPr>
            <a:r>
              <a:rPr lang="hu-HU" sz="3600" b="1"/>
              <a:t>Bölcsészettudományi Kar</a:t>
            </a:r>
          </a:p>
        </p:txBody>
      </p:sp>
      <p:sp>
        <p:nvSpPr>
          <p:cNvPr id="5126" name="Rectangle 9"/>
          <p:cNvSpPr>
            <a:spLocks noChangeArrowheads="1"/>
          </p:cNvSpPr>
          <p:nvPr/>
        </p:nvSpPr>
        <p:spPr bwMode="auto">
          <a:xfrm>
            <a:off x="714375" y="785813"/>
            <a:ext cx="3865563" cy="519112"/>
          </a:xfrm>
          <a:prstGeom prst="rect">
            <a:avLst/>
          </a:prstGeom>
          <a:noFill/>
          <a:ln w="9525">
            <a:noFill/>
            <a:miter lim="800000"/>
            <a:headEnd/>
            <a:tailEnd/>
          </a:ln>
        </p:spPr>
        <p:txBody>
          <a:bodyPr>
            <a:spAutoFit/>
          </a:bodyPr>
          <a:lstStyle/>
          <a:p>
            <a:r>
              <a:rPr lang="hu-HU" sz="2800" b="1">
                <a:solidFill>
                  <a:schemeClr val="tx2"/>
                </a:solidFill>
              </a:rPr>
              <a:t>Debreceni Egyetem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260350"/>
            <a:ext cx="6769100" cy="1008063"/>
          </a:xfrm>
        </p:spPr>
        <p:txBody>
          <a:bodyPr/>
          <a:lstStyle/>
          <a:p>
            <a:pPr eaLnBrk="1" hangingPunct="1"/>
            <a:r>
              <a:rPr lang="hu-HU" smtClean="0"/>
              <a:t>Mesterszakjaink:</a:t>
            </a:r>
            <a:endParaRPr lang="hu-HU" sz="2800" smtClean="0">
              <a:solidFill>
                <a:srgbClr val="FFFF00"/>
              </a:solidFill>
            </a:endParaRPr>
          </a:p>
        </p:txBody>
      </p:sp>
      <p:sp>
        <p:nvSpPr>
          <p:cNvPr id="14339" name="Rectangle 3"/>
          <p:cNvSpPr>
            <a:spLocks noGrp="1" noChangeArrowheads="1"/>
          </p:cNvSpPr>
          <p:nvPr>
            <p:ph sz="half" idx="1"/>
          </p:nvPr>
        </p:nvSpPr>
        <p:spPr>
          <a:xfrm>
            <a:off x="468313" y="1268413"/>
            <a:ext cx="4294187" cy="5589587"/>
          </a:xfrm>
        </p:spPr>
        <p:txBody>
          <a:bodyPr/>
          <a:lstStyle/>
          <a:p>
            <a:pPr marL="609600" indent="-609600" eaLnBrk="1" hangingPunct="1">
              <a:lnSpc>
                <a:spcPct val="90000"/>
              </a:lnSpc>
              <a:buFont typeface="Wingdings" pitchFamily="2" charset="2"/>
              <a:buNone/>
            </a:pPr>
            <a:r>
              <a:rPr lang="hu-HU" smtClean="0">
                <a:solidFill>
                  <a:schemeClr val="accent1"/>
                </a:solidFill>
              </a:rPr>
              <a:t>Diszciplináris:</a:t>
            </a:r>
          </a:p>
          <a:p>
            <a:pPr marL="990600" lvl="1" indent="-533400" eaLnBrk="1" hangingPunct="1">
              <a:lnSpc>
                <a:spcPct val="90000"/>
              </a:lnSpc>
              <a:buFont typeface="Calibri" pitchFamily="34" charset="0"/>
              <a:buAutoNum type="arabicPeriod"/>
            </a:pPr>
            <a:r>
              <a:rPr lang="hu-HU" smtClean="0"/>
              <a:t>amerikanisztika </a:t>
            </a:r>
          </a:p>
          <a:p>
            <a:pPr marL="990600" lvl="1" indent="-533400" eaLnBrk="1" hangingPunct="1">
              <a:lnSpc>
                <a:spcPct val="90000"/>
              </a:lnSpc>
              <a:buFont typeface="Wingdings" pitchFamily="2" charset="2"/>
              <a:buAutoNum type="arabicPeriod"/>
            </a:pPr>
            <a:r>
              <a:rPr lang="hu-HU" smtClean="0"/>
              <a:t>andragógia</a:t>
            </a:r>
          </a:p>
          <a:p>
            <a:pPr marL="990600" lvl="1" indent="-533400" eaLnBrk="1" hangingPunct="1">
              <a:lnSpc>
                <a:spcPct val="90000"/>
              </a:lnSpc>
              <a:buFont typeface="Wingdings" pitchFamily="2" charset="2"/>
              <a:buAutoNum type="arabicPeriod"/>
            </a:pPr>
            <a:r>
              <a:rPr lang="hu-HU" smtClean="0"/>
              <a:t>anglisztika </a:t>
            </a:r>
          </a:p>
          <a:p>
            <a:pPr marL="990600" lvl="1" indent="-533400" eaLnBrk="1" hangingPunct="1">
              <a:lnSpc>
                <a:spcPct val="90000"/>
              </a:lnSpc>
              <a:buFont typeface="Wingdings" pitchFamily="2" charset="2"/>
              <a:buAutoNum type="arabicPeriod"/>
            </a:pPr>
            <a:r>
              <a:rPr lang="hu-HU" smtClean="0"/>
              <a:t>digitális bölcsészet</a:t>
            </a:r>
          </a:p>
          <a:p>
            <a:pPr marL="990600" lvl="1" indent="-533400" eaLnBrk="1" hangingPunct="1">
              <a:lnSpc>
                <a:spcPct val="90000"/>
              </a:lnSpc>
              <a:buFont typeface="Wingdings" pitchFamily="2" charset="2"/>
              <a:buAutoNum type="arabicPeriod"/>
            </a:pPr>
            <a:r>
              <a:rPr lang="hu-HU" smtClean="0"/>
              <a:t>esztétika </a:t>
            </a:r>
          </a:p>
          <a:p>
            <a:pPr marL="990600" lvl="1" indent="-533400" eaLnBrk="1" hangingPunct="1">
              <a:lnSpc>
                <a:spcPct val="90000"/>
              </a:lnSpc>
              <a:buFont typeface="Wingdings" pitchFamily="2" charset="2"/>
              <a:buAutoNum type="arabicPeriod"/>
            </a:pPr>
            <a:r>
              <a:rPr lang="hu-HU" smtClean="0"/>
              <a:t>filozófia </a:t>
            </a:r>
          </a:p>
          <a:p>
            <a:pPr marL="990600" lvl="1" indent="-533400" eaLnBrk="1" hangingPunct="1">
              <a:lnSpc>
                <a:spcPct val="90000"/>
              </a:lnSpc>
              <a:buFont typeface="Wingdings" pitchFamily="2" charset="2"/>
              <a:buAutoNum type="arabicPeriod"/>
            </a:pPr>
            <a:r>
              <a:rPr lang="hu-HU" smtClean="0"/>
              <a:t>finnugrisztika</a:t>
            </a:r>
          </a:p>
          <a:p>
            <a:pPr marL="990600" lvl="1" indent="-533400" eaLnBrk="1" hangingPunct="1">
              <a:lnSpc>
                <a:spcPct val="90000"/>
              </a:lnSpc>
              <a:buFont typeface="Wingdings" pitchFamily="2" charset="2"/>
              <a:buAutoNum type="arabicPeriod"/>
            </a:pPr>
            <a:r>
              <a:rPr lang="hu-HU" smtClean="0"/>
              <a:t>fordító és tolmács</a:t>
            </a:r>
          </a:p>
          <a:p>
            <a:pPr marL="990600" lvl="1" indent="-533400" eaLnBrk="1" hangingPunct="1">
              <a:lnSpc>
                <a:spcPct val="90000"/>
              </a:lnSpc>
              <a:buFont typeface="Wingdings" pitchFamily="2" charset="2"/>
              <a:buAutoNum type="arabicPeriod"/>
            </a:pPr>
            <a:r>
              <a:rPr lang="hu-HU" smtClean="0"/>
              <a:t>hungarológia</a:t>
            </a:r>
          </a:p>
          <a:p>
            <a:pPr marL="990600" lvl="1" indent="-533400" eaLnBrk="1" hangingPunct="1">
              <a:lnSpc>
                <a:spcPct val="90000"/>
              </a:lnSpc>
              <a:buFont typeface="Wingdings" pitchFamily="2" charset="2"/>
              <a:buAutoNum type="arabicPeriod"/>
            </a:pPr>
            <a:r>
              <a:rPr lang="hu-HU" smtClean="0"/>
              <a:t>klasszika-filológia</a:t>
            </a:r>
          </a:p>
          <a:p>
            <a:pPr marL="990600" lvl="1" indent="-533400" eaLnBrk="1" hangingPunct="1">
              <a:lnSpc>
                <a:spcPct val="90000"/>
              </a:lnSpc>
              <a:buFont typeface="Wingdings" pitchFamily="2" charset="2"/>
              <a:buAutoNum type="arabicPeriod"/>
            </a:pPr>
            <a:r>
              <a:rPr lang="hu-HU" smtClean="0"/>
              <a:t>kommunikáció- és médiatud.</a:t>
            </a:r>
          </a:p>
          <a:p>
            <a:pPr marL="990600" lvl="1" indent="-533400" eaLnBrk="1" hangingPunct="1">
              <a:lnSpc>
                <a:spcPct val="90000"/>
              </a:lnSpc>
              <a:buFont typeface="Wingdings" pitchFamily="2" charset="2"/>
              <a:buNone/>
            </a:pPr>
            <a:endParaRPr lang="hu-HU" smtClean="0"/>
          </a:p>
        </p:txBody>
      </p:sp>
      <p:sp>
        <p:nvSpPr>
          <p:cNvPr id="14340" name="Rectangle 4"/>
          <p:cNvSpPr>
            <a:spLocks noGrp="1" noChangeArrowheads="1"/>
          </p:cNvSpPr>
          <p:nvPr>
            <p:ph sz="half" idx="2"/>
          </p:nvPr>
        </p:nvSpPr>
        <p:spPr>
          <a:xfrm>
            <a:off x="4572000" y="1773238"/>
            <a:ext cx="4572000" cy="4895850"/>
          </a:xfrm>
        </p:spPr>
        <p:txBody>
          <a:bodyPr/>
          <a:lstStyle/>
          <a:p>
            <a:pPr marL="914400" lvl="1" indent="-457200" eaLnBrk="1" hangingPunct="1">
              <a:lnSpc>
                <a:spcPct val="90000"/>
              </a:lnSpc>
              <a:buFont typeface="Calibri" pitchFamily="34" charset="0"/>
              <a:buAutoNum type="arabicPeriod" startAt="12"/>
            </a:pPr>
            <a:r>
              <a:rPr lang="hu-HU" smtClean="0"/>
              <a:t>magyar nyelv és irodalom</a:t>
            </a:r>
          </a:p>
          <a:p>
            <a:pPr marL="914400" lvl="1" indent="-457200" eaLnBrk="1" hangingPunct="1">
              <a:lnSpc>
                <a:spcPct val="90000"/>
              </a:lnSpc>
              <a:buFont typeface="Calibri" pitchFamily="34" charset="0"/>
              <a:buAutoNum type="arabicPeriod" startAt="12"/>
            </a:pPr>
            <a:r>
              <a:rPr lang="hu-HU" smtClean="0"/>
              <a:t>német nyelv, irodalom és kultúra</a:t>
            </a:r>
          </a:p>
          <a:p>
            <a:pPr marL="914400" lvl="1" indent="-457200" eaLnBrk="1" hangingPunct="1">
              <a:lnSpc>
                <a:spcPct val="90000"/>
              </a:lnSpc>
              <a:buFont typeface="Calibri" pitchFamily="34" charset="0"/>
              <a:buAutoNum type="arabicPeriod" startAt="12"/>
            </a:pPr>
            <a:r>
              <a:rPr lang="hu-HU" smtClean="0"/>
              <a:t>néprajz</a:t>
            </a:r>
          </a:p>
          <a:p>
            <a:pPr marL="914400" lvl="1" indent="-457200" eaLnBrk="1" hangingPunct="1">
              <a:lnSpc>
                <a:spcPct val="90000"/>
              </a:lnSpc>
              <a:buFont typeface="Calibri" pitchFamily="34" charset="0"/>
              <a:buAutoNum type="arabicPeriod" startAt="12"/>
            </a:pPr>
            <a:r>
              <a:rPr lang="hu-HU" smtClean="0"/>
              <a:t>neveléstudományi</a:t>
            </a:r>
          </a:p>
          <a:p>
            <a:pPr marL="914400" lvl="1" indent="-457200" eaLnBrk="1" hangingPunct="1">
              <a:lnSpc>
                <a:spcPct val="90000"/>
              </a:lnSpc>
              <a:buFont typeface="Calibri" pitchFamily="34" charset="0"/>
              <a:buAutoNum type="arabicPeriod" startAt="12"/>
            </a:pPr>
            <a:r>
              <a:rPr lang="hu-HU" smtClean="0"/>
              <a:t>pszichológia</a:t>
            </a:r>
          </a:p>
          <a:p>
            <a:pPr marL="914400" lvl="1" indent="-457200" eaLnBrk="1" hangingPunct="1">
              <a:lnSpc>
                <a:spcPct val="90000"/>
              </a:lnSpc>
              <a:buFont typeface="Calibri" pitchFamily="34" charset="0"/>
              <a:buAutoNum type="arabicPeriod" startAt="12"/>
            </a:pPr>
            <a:r>
              <a:rPr lang="hu-HU" smtClean="0"/>
              <a:t>szlavisztika</a:t>
            </a:r>
          </a:p>
          <a:p>
            <a:pPr marL="914400" lvl="1" indent="-457200" eaLnBrk="1" hangingPunct="1">
              <a:lnSpc>
                <a:spcPct val="90000"/>
              </a:lnSpc>
              <a:buFont typeface="Calibri" pitchFamily="34" charset="0"/>
              <a:buAutoNum type="arabicPeriod" startAt="12"/>
            </a:pPr>
            <a:r>
              <a:rPr lang="hu-HU" smtClean="0"/>
              <a:t>szociológia</a:t>
            </a:r>
          </a:p>
          <a:p>
            <a:pPr marL="914400" lvl="1" indent="-457200" eaLnBrk="1" hangingPunct="1">
              <a:lnSpc>
                <a:spcPct val="90000"/>
              </a:lnSpc>
              <a:buFont typeface="Calibri" pitchFamily="34" charset="0"/>
              <a:buAutoNum type="arabicPeriod" startAt="12"/>
            </a:pPr>
            <a:r>
              <a:rPr lang="hu-HU" smtClean="0"/>
              <a:t>szociálpolitika</a:t>
            </a:r>
          </a:p>
          <a:p>
            <a:pPr marL="914400" lvl="1" indent="-457200" eaLnBrk="1" hangingPunct="1">
              <a:lnSpc>
                <a:spcPct val="90000"/>
              </a:lnSpc>
              <a:buFont typeface="Calibri" pitchFamily="34" charset="0"/>
              <a:buAutoNum type="arabicPeriod" startAt="12"/>
            </a:pPr>
            <a:r>
              <a:rPr lang="hu-HU" smtClean="0"/>
              <a:t>történelem</a:t>
            </a:r>
          </a:p>
        </p:txBody>
      </p:sp>
      <p:sp>
        <p:nvSpPr>
          <p:cNvPr id="5" name="Dia számának helye 6"/>
          <p:cNvSpPr>
            <a:spLocks noGrp="1"/>
          </p:cNvSpPr>
          <p:nvPr>
            <p:ph type="sldNum" sz="quarter" idx="12"/>
          </p:nvPr>
        </p:nvSpPr>
        <p:spPr/>
        <p:txBody>
          <a:bodyPr/>
          <a:lstStyle/>
          <a:p>
            <a:pPr>
              <a:defRPr/>
            </a:pPr>
            <a:fld id="{238C0ABB-32A5-4ECB-A40C-C50F318EF4DB}" type="slidenum">
              <a:rPr lang="hu-HU"/>
              <a:pPr>
                <a:defRPr/>
              </a:pPr>
              <a:t>10</a:t>
            </a:fld>
            <a:endParaRPr lang="hu-H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04850"/>
            <a:ext cx="8229600" cy="652463"/>
          </a:xfrm>
          <a:noFill/>
        </p:spPr>
        <p:txBody>
          <a:bodyPr/>
          <a:lstStyle/>
          <a:p>
            <a:pPr eaLnBrk="1" hangingPunct="1"/>
            <a:r>
              <a:rPr lang="hu-HU" sz="3600" smtClean="0"/>
              <a:t>Osztatlan tanári szakpárok:</a:t>
            </a:r>
          </a:p>
        </p:txBody>
      </p:sp>
      <p:sp>
        <p:nvSpPr>
          <p:cNvPr id="15363" name="Rectangle 3"/>
          <p:cNvSpPr>
            <a:spLocks noGrp="1" noChangeArrowheads="1"/>
          </p:cNvSpPr>
          <p:nvPr>
            <p:ph sz="half" idx="1"/>
          </p:nvPr>
        </p:nvSpPr>
        <p:spPr>
          <a:xfrm>
            <a:off x="857250" y="1571625"/>
            <a:ext cx="3905250" cy="5026025"/>
          </a:xfrm>
        </p:spPr>
        <p:txBody>
          <a:bodyPr/>
          <a:lstStyle/>
          <a:p>
            <a:pPr eaLnBrk="1" hangingPunct="1">
              <a:lnSpc>
                <a:spcPct val="80000"/>
              </a:lnSpc>
            </a:pPr>
            <a:r>
              <a:rPr lang="hu-HU" sz="1800" smtClean="0"/>
              <a:t>angol - biológia</a:t>
            </a:r>
          </a:p>
          <a:p>
            <a:pPr eaLnBrk="1" hangingPunct="1">
              <a:lnSpc>
                <a:spcPct val="80000"/>
              </a:lnSpc>
            </a:pPr>
            <a:r>
              <a:rPr lang="hu-HU" sz="1800" smtClean="0"/>
              <a:t>angol - fizika</a:t>
            </a:r>
          </a:p>
          <a:p>
            <a:pPr eaLnBrk="1" hangingPunct="1">
              <a:lnSpc>
                <a:spcPct val="80000"/>
              </a:lnSpc>
            </a:pPr>
            <a:r>
              <a:rPr lang="hu-HU" sz="1800" smtClean="0"/>
              <a:t>angol – földrajz</a:t>
            </a:r>
          </a:p>
          <a:p>
            <a:pPr eaLnBrk="1" hangingPunct="1">
              <a:lnSpc>
                <a:spcPct val="80000"/>
              </a:lnSpc>
            </a:pPr>
            <a:r>
              <a:rPr lang="hu-HU" sz="1800" smtClean="0">
                <a:solidFill>
                  <a:srgbClr val="FF0000"/>
                </a:solidFill>
              </a:rPr>
              <a:t>angol – erkölcstan- és etika</a:t>
            </a:r>
          </a:p>
          <a:p>
            <a:pPr eaLnBrk="1" hangingPunct="1">
              <a:lnSpc>
                <a:spcPct val="80000"/>
              </a:lnSpc>
            </a:pPr>
            <a:r>
              <a:rPr lang="hu-HU" sz="1800" smtClean="0"/>
              <a:t>angol - hon- és népismeret</a:t>
            </a:r>
          </a:p>
          <a:p>
            <a:pPr eaLnBrk="1" hangingPunct="1">
              <a:lnSpc>
                <a:spcPct val="80000"/>
              </a:lnSpc>
            </a:pPr>
            <a:r>
              <a:rPr lang="hu-HU" sz="1800" smtClean="0"/>
              <a:t>angol – informatikatanár</a:t>
            </a:r>
          </a:p>
          <a:p>
            <a:pPr eaLnBrk="1" hangingPunct="1">
              <a:lnSpc>
                <a:spcPct val="80000"/>
              </a:lnSpc>
            </a:pPr>
            <a:r>
              <a:rPr lang="hu-HU" sz="1800" smtClean="0"/>
              <a:t>angol – kémia</a:t>
            </a:r>
          </a:p>
          <a:p>
            <a:pPr eaLnBrk="1" hangingPunct="1">
              <a:lnSpc>
                <a:spcPct val="80000"/>
              </a:lnSpc>
            </a:pPr>
            <a:r>
              <a:rPr lang="hu-HU" sz="1800" smtClean="0"/>
              <a:t>angol – könyvtáros</a:t>
            </a:r>
          </a:p>
          <a:p>
            <a:pPr eaLnBrk="1" hangingPunct="1">
              <a:lnSpc>
                <a:spcPct val="80000"/>
              </a:lnSpc>
            </a:pPr>
            <a:r>
              <a:rPr lang="hu-HU" sz="1800" smtClean="0"/>
              <a:t>angol – magyar</a:t>
            </a:r>
          </a:p>
          <a:p>
            <a:pPr eaLnBrk="1" hangingPunct="1">
              <a:lnSpc>
                <a:spcPct val="80000"/>
              </a:lnSpc>
            </a:pPr>
            <a:r>
              <a:rPr lang="hu-HU" sz="1800" smtClean="0"/>
              <a:t>angol – matematika</a:t>
            </a:r>
          </a:p>
          <a:p>
            <a:pPr eaLnBrk="1" hangingPunct="1">
              <a:lnSpc>
                <a:spcPct val="80000"/>
              </a:lnSpc>
            </a:pPr>
            <a:r>
              <a:rPr lang="hu-HU" sz="1800" smtClean="0"/>
              <a:t>angol – német</a:t>
            </a:r>
          </a:p>
          <a:p>
            <a:pPr eaLnBrk="1" hangingPunct="1">
              <a:lnSpc>
                <a:spcPct val="80000"/>
              </a:lnSpc>
            </a:pPr>
            <a:r>
              <a:rPr lang="hu-HU" sz="1800" smtClean="0"/>
              <a:t>angol – történelem</a:t>
            </a:r>
          </a:p>
          <a:p>
            <a:pPr eaLnBrk="1" hangingPunct="1">
              <a:lnSpc>
                <a:spcPct val="80000"/>
              </a:lnSpc>
            </a:pPr>
            <a:r>
              <a:rPr lang="hu-HU" sz="1800" smtClean="0"/>
              <a:t>angol – latin</a:t>
            </a:r>
          </a:p>
          <a:p>
            <a:pPr eaLnBrk="1" hangingPunct="1">
              <a:lnSpc>
                <a:spcPct val="80000"/>
              </a:lnSpc>
            </a:pPr>
            <a:r>
              <a:rPr lang="hu-HU" sz="1800" smtClean="0"/>
              <a:t>angol – orosz</a:t>
            </a:r>
          </a:p>
          <a:p>
            <a:pPr eaLnBrk="1" hangingPunct="1">
              <a:lnSpc>
                <a:spcPct val="80000"/>
              </a:lnSpc>
            </a:pPr>
            <a:r>
              <a:rPr lang="hu-HU" sz="1800" smtClean="0"/>
              <a:t>magyar – hon- és népismeret</a:t>
            </a:r>
          </a:p>
          <a:p>
            <a:pPr eaLnBrk="1" hangingPunct="1">
              <a:lnSpc>
                <a:spcPct val="80000"/>
              </a:lnSpc>
            </a:pPr>
            <a:r>
              <a:rPr lang="hu-HU" sz="1800" smtClean="0">
                <a:solidFill>
                  <a:srgbClr val="FF0000"/>
                </a:solidFill>
              </a:rPr>
              <a:t>magyar – erkölcstan- és etika</a:t>
            </a:r>
          </a:p>
          <a:p>
            <a:pPr eaLnBrk="1" hangingPunct="1">
              <a:lnSpc>
                <a:spcPct val="80000"/>
              </a:lnSpc>
            </a:pPr>
            <a:endParaRPr lang="hu-HU" sz="1800" smtClean="0"/>
          </a:p>
        </p:txBody>
      </p:sp>
      <p:sp>
        <p:nvSpPr>
          <p:cNvPr id="15364" name="Rectangle 4"/>
          <p:cNvSpPr>
            <a:spLocks noGrp="1" noChangeArrowheads="1"/>
          </p:cNvSpPr>
          <p:nvPr>
            <p:ph sz="half" idx="2"/>
          </p:nvPr>
        </p:nvSpPr>
        <p:spPr>
          <a:xfrm>
            <a:off x="4714875" y="1500188"/>
            <a:ext cx="4214813" cy="5097462"/>
          </a:xfrm>
        </p:spPr>
        <p:txBody>
          <a:bodyPr/>
          <a:lstStyle/>
          <a:p>
            <a:pPr eaLnBrk="1" hangingPunct="1">
              <a:lnSpc>
                <a:spcPct val="80000"/>
              </a:lnSpc>
            </a:pPr>
            <a:r>
              <a:rPr lang="hu-HU" sz="1800" smtClean="0"/>
              <a:t>magyar – könyvtáros</a:t>
            </a:r>
          </a:p>
          <a:p>
            <a:pPr eaLnBrk="1" hangingPunct="1">
              <a:lnSpc>
                <a:spcPct val="80000"/>
              </a:lnSpc>
            </a:pPr>
            <a:r>
              <a:rPr lang="hu-HU" sz="1800" smtClean="0"/>
              <a:t>magyar – matematika</a:t>
            </a:r>
          </a:p>
          <a:p>
            <a:pPr eaLnBrk="1" hangingPunct="1">
              <a:lnSpc>
                <a:spcPct val="80000"/>
              </a:lnSpc>
            </a:pPr>
            <a:r>
              <a:rPr lang="hu-HU" sz="1800" smtClean="0"/>
              <a:t>magyar – német</a:t>
            </a:r>
          </a:p>
          <a:p>
            <a:pPr eaLnBrk="1" hangingPunct="1">
              <a:lnSpc>
                <a:spcPct val="80000"/>
              </a:lnSpc>
            </a:pPr>
            <a:r>
              <a:rPr lang="hu-HU" sz="1800" smtClean="0"/>
              <a:t>magyar – történelem</a:t>
            </a:r>
          </a:p>
          <a:p>
            <a:pPr eaLnBrk="1" hangingPunct="1">
              <a:lnSpc>
                <a:spcPct val="80000"/>
              </a:lnSpc>
            </a:pPr>
            <a:r>
              <a:rPr lang="hu-HU" sz="1800" smtClean="0"/>
              <a:t>magyar – latin</a:t>
            </a:r>
          </a:p>
          <a:p>
            <a:pPr eaLnBrk="1" hangingPunct="1">
              <a:lnSpc>
                <a:spcPct val="80000"/>
              </a:lnSpc>
            </a:pPr>
            <a:r>
              <a:rPr lang="hu-HU" sz="1800" smtClean="0"/>
              <a:t>magyar – orosz</a:t>
            </a:r>
          </a:p>
          <a:p>
            <a:pPr eaLnBrk="1" hangingPunct="1">
              <a:lnSpc>
                <a:spcPct val="80000"/>
              </a:lnSpc>
            </a:pPr>
            <a:r>
              <a:rPr lang="hu-HU" sz="1800" smtClean="0">
                <a:solidFill>
                  <a:srgbClr val="FF0000"/>
                </a:solidFill>
              </a:rPr>
              <a:t>német – erkölcstan- és etika</a:t>
            </a:r>
          </a:p>
          <a:p>
            <a:pPr eaLnBrk="1" hangingPunct="1">
              <a:lnSpc>
                <a:spcPct val="80000"/>
              </a:lnSpc>
            </a:pPr>
            <a:r>
              <a:rPr lang="hu-HU" sz="1800" smtClean="0"/>
              <a:t>német – hon- és népismeret</a:t>
            </a:r>
          </a:p>
          <a:p>
            <a:pPr eaLnBrk="1" hangingPunct="1">
              <a:lnSpc>
                <a:spcPct val="80000"/>
              </a:lnSpc>
            </a:pPr>
            <a:r>
              <a:rPr lang="hu-HU" sz="1800" smtClean="0"/>
              <a:t>német – könyvtáros</a:t>
            </a:r>
          </a:p>
          <a:p>
            <a:pPr eaLnBrk="1" hangingPunct="1">
              <a:lnSpc>
                <a:spcPct val="80000"/>
              </a:lnSpc>
            </a:pPr>
            <a:r>
              <a:rPr lang="hu-HU" sz="1800" smtClean="0"/>
              <a:t>német – történelem</a:t>
            </a:r>
          </a:p>
          <a:p>
            <a:pPr eaLnBrk="1" hangingPunct="1">
              <a:lnSpc>
                <a:spcPct val="80000"/>
              </a:lnSpc>
            </a:pPr>
            <a:r>
              <a:rPr lang="hu-HU" sz="1800" smtClean="0"/>
              <a:t>német – latin</a:t>
            </a:r>
          </a:p>
          <a:p>
            <a:pPr eaLnBrk="1" hangingPunct="1">
              <a:lnSpc>
                <a:spcPct val="80000"/>
              </a:lnSpc>
            </a:pPr>
            <a:r>
              <a:rPr lang="hu-HU" sz="1800" smtClean="0"/>
              <a:t>német – orosz</a:t>
            </a:r>
          </a:p>
          <a:p>
            <a:pPr eaLnBrk="1" hangingPunct="1">
              <a:lnSpc>
                <a:spcPct val="80000"/>
              </a:lnSpc>
            </a:pPr>
            <a:r>
              <a:rPr lang="hu-HU" sz="1800" smtClean="0">
                <a:solidFill>
                  <a:srgbClr val="FF0000"/>
                </a:solidFill>
              </a:rPr>
              <a:t>történelem – erkölcstan- és etika</a:t>
            </a:r>
          </a:p>
          <a:p>
            <a:pPr eaLnBrk="1" hangingPunct="1">
              <a:lnSpc>
                <a:spcPct val="80000"/>
              </a:lnSpc>
            </a:pPr>
            <a:r>
              <a:rPr lang="hu-HU" sz="1800" smtClean="0"/>
              <a:t>történelem – hon- és népismeret</a:t>
            </a:r>
          </a:p>
          <a:p>
            <a:pPr eaLnBrk="1" hangingPunct="1">
              <a:lnSpc>
                <a:spcPct val="80000"/>
              </a:lnSpc>
            </a:pPr>
            <a:r>
              <a:rPr lang="hu-HU" sz="1800" smtClean="0"/>
              <a:t>történelem – könyvtáros</a:t>
            </a:r>
          </a:p>
          <a:p>
            <a:pPr eaLnBrk="1" hangingPunct="1">
              <a:lnSpc>
                <a:spcPct val="80000"/>
              </a:lnSpc>
            </a:pPr>
            <a:r>
              <a:rPr lang="hu-HU" sz="1800" smtClean="0"/>
              <a:t>történelem – latin</a:t>
            </a:r>
          </a:p>
          <a:p>
            <a:pPr eaLnBrk="1" hangingPunct="1">
              <a:lnSpc>
                <a:spcPct val="80000"/>
              </a:lnSpc>
            </a:pPr>
            <a:r>
              <a:rPr lang="hu-HU" sz="1800" smtClean="0"/>
              <a:t>történelem - orosz</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600200" y="188913"/>
            <a:ext cx="7543800" cy="525462"/>
          </a:xfrm>
          <a:noFill/>
        </p:spPr>
        <p:txBody>
          <a:bodyPr/>
          <a:lstStyle/>
          <a:p>
            <a:pPr eaLnBrk="1" hangingPunct="1"/>
            <a:r>
              <a:rPr lang="hu-HU" sz="3200" smtClean="0"/>
              <a:t>Osztatlan tanárszakok 1.</a:t>
            </a:r>
          </a:p>
        </p:txBody>
      </p:sp>
      <p:graphicFrame>
        <p:nvGraphicFramePr>
          <p:cNvPr id="46135" name="Group 55"/>
          <p:cNvGraphicFramePr>
            <a:graphicFrameLocks noGrp="1"/>
          </p:cNvGraphicFramePr>
          <p:nvPr>
            <p:ph idx="4294967295"/>
          </p:nvPr>
        </p:nvGraphicFramePr>
        <p:xfrm>
          <a:off x="785813" y="1071563"/>
          <a:ext cx="7543800" cy="5449887"/>
        </p:xfrm>
        <a:graphic>
          <a:graphicData uri="http://schemas.openxmlformats.org/drawingml/2006/table">
            <a:tbl>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28631">
                <a:tc>
                  <a:txBody>
                    <a:bodyPr/>
                    <a:lstStyle/>
                    <a:p>
                      <a:pPr marL="533400" marR="0" lvl="0" indent="-53340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000" b="1" i="0" u="none" strike="noStrike" cap="none" normalizeH="0" baseline="0" dirty="0" smtClean="0">
                          <a:ln>
                            <a:noFill/>
                          </a:ln>
                          <a:solidFill>
                            <a:schemeClr val="tx1"/>
                          </a:solidFill>
                          <a:effectLst/>
                          <a:latin typeface="Tahoma" charset="0"/>
                        </a:rPr>
                        <a:t>Szak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000" b="1" i="0" u="none" strike="noStrike" cap="none" normalizeH="0" baseline="0" dirty="0" smtClean="0">
                          <a:ln>
                            <a:noFill/>
                          </a:ln>
                          <a:solidFill>
                            <a:schemeClr val="tx1"/>
                          </a:solidFill>
                          <a:effectLst/>
                          <a:latin typeface="Tahoma" charset="0"/>
                        </a:rPr>
                        <a:t>Szak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000" b="1" i="0" u="none" strike="noStrike" cap="none" normalizeH="0" baseline="0" dirty="0" smtClean="0">
                          <a:ln>
                            <a:noFill/>
                          </a:ln>
                          <a:solidFill>
                            <a:schemeClr val="tx1"/>
                          </a:solidFill>
                          <a:effectLst/>
                          <a:latin typeface="Tahoma" charset="0"/>
                        </a:rPr>
                        <a:t>Emelt köv.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5781">
                <a:tc rowSpan="14">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1" i="0" u="none" strike="noStrike" cap="none" normalizeH="0" baseline="0" dirty="0" smtClean="0">
                          <a:ln>
                            <a:noFill/>
                          </a:ln>
                          <a:solidFill>
                            <a:schemeClr val="tx1"/>
                          </a:solidFill>
                          <a:effectLst/>
                          <a:latin typeface="Tahoma" charset="0"/>
                        </a:rPr>
                        <a:t>Angol nyelv és kultúra</a:t>
                      </a:r>
                      <a:r>
                        <a:rPr kumimoji="0" lang="hu-HU" sz="1400" b="0" i="0" u="none" strike="noStrike" cap="none" normalizeH="0" baseline="0" dirty="0" smtClean="0">
                          <a:ln>
                            <a:noFill/>
                          </a:ln>
                          <a:solidFill>
                            <a:schemeClr val="tx1"/>
                          </a:solidFill>
                          <a:effectLst/>
                          <a:latin typeface="Tahoma"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Biológia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Angol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5781">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Fizika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Angol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4213">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Földrajz</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5781">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Erkölcstan- és etika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5781">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Hon-és népismeret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5781">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Informatika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Angol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809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Kémia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Angol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5781">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Könyvtáros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Angol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5781">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Magyar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Angol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5781">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Matematika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Angol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5781">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charset="0"/>
                        </a:rPr>
                        <a:t>Német nyelv és kultúra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charset="0"/>
                        </a:rPr>
                        <a:t>Angol vagy német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5781">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Történelem</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Angol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55781">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Orosz nyelv és kultúra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Angol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55781">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Latin nyelv és kultúra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600200" y="304800"/>
            <a:ext cx="7543800" cy="820738"/>
          </a:xfrm>
          <a:noFill/>
        </p:spPr>
        <p:txBody>
          <a:bodyPr/>
          <a:lstStyle/>
          <a:p>
            <a:pPr eaLnBrk="1" hangingPunct="1"/>
            <a:r>
              <a:rPr lang="hu-HU" sz="3200" smtClean="0"/>
              <a:t>Osztatlan tanárszakok 2.</a:t>
            </a:r>
          </a:p>
        </p:txBody>
      </p:sp>
      <p:graphicFrame>
        <p:nvGraphicFramePr>
          <p:cNvPr id="37136" name="Group 272"/>
          <p:cNvGraphicFramePr>
            <a:graphicFrameLocks noGrp="1"/>
          </p:cNvGraphicFramePr>
          <p:nvPr>
            <p:ph idx="4294967295"/>
          </p:nvPr>
        </p:nvGraphicFramePr>
        <p:xfrm>
          <a:off x="1000125" y="1428750"/>
          <a:ext cx="7543800" cy="5167313"/>
        </p:xfrm>
        <a:graphic>
          <a:graphicData uri="http://schemas.openxmlformats.org/drawingml/2006/table">
            <a:tbl>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968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400" b="1" i="0" u="none" strike="noStrike" cap="none" normalizeH="0" baseline="0" dirty="0" smtClean="0">
                          <a:ln>
                            <a:noFill/>
                          </a:ln>
                          <a:solidFill>
                            <a:schemeClr val="tx1"/>
                          </a:solidFill>
                          <a:effectLst/>
                          <a:latin typeface="Tahoma" pitchFamily="34" charset="0"/>
                        </a:rPr>
                        <a:t>Szak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400" b="1" i="0" u="none" strike="noStrike" cap="none" normalizeH="0" baseline="0" smtClean="0">
                          <a:ln>
                            <a:noFill/>
                          </a:ln>
                          <a:solidFill>
                            <a:schemeClr val="tx1"/>
                          </a:solidFill>
                          <a:effectLst/>
                          <a:latin typeface="Tahoma" pitchFamily="34" charset="0"/>
                        </a:rPr>
                        <a:t>Szak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400" b="1" i="0" u="none" strike="noStrike" cap="none" normalizeH="0" baseline="0" smtClean="0">
                          <a:ln>
                            <a:noFill/>
                          </a:ln>
                          <a:solidFill>
                            <a:schemeClr val="tx1"/>
                          </a:solidFill>
                          <a:effectLst/>
                          <a:latin typeface="Tahoma" pitchFamily="34" charset="0"/>
                        </a:rPr>
                        <a:t>Emelt köv.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6550">
                <a:tc rowSpan="8">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1" i="0" u="none" strike="noStrike" cap="none" normalizeH="0" baseline="0" smtClean="0">
                          <a:ln>
                            <a:noFill/>
                          </a:ln>
                          <a:solidFill>
                            <a:schemeClr val="tx1"/>
                          </a:solidFill>
                          <a:effectLst/>
                          <a:latin typeface="Tahoma" pitchFamily="34" charset="0"/>
                        </a:rPr>
                        <a:t>Magyar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kern="1200" cap="none" normalizeH="0" baseline="0" dirty="0" smtClean="0">
                          <a:ln>
                            <a:noFill/>
                          </a:ln>
                          <a:solidFill>
                            <a:schemeClr val="tx1"/>
                          </a:solidFill>
                          <a:effectLst/>
                          <a:latin typeface="Tahoma" pitchFamily="34" charset="0"/>
                          <a:ea typeface="+mn-ea"/>
                          <a:cs typeface="+mn-cs"/>
                        </a:rPr>
                        <a:t>Erkölcstan- és etika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cap="none" normalizeH="0" baseline="0" dirty="0" smtClean="0">
                          <a:ln>
                            <a:noFill/>
                          </a:ln>
                          <a:solidFill>
                            <a:schemeClr val="tx1"/>
                          </a:solidFill>
                          <a:effectLst/>
                          <a:latin typeface="Tahoma" pitchFamily="34" charset="0"/>
                        </a:rPr>
                        <a:t>Magyar vagy történelem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178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Hon-és népismeret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 vagy történelem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178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Könyvtáros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 vagy történelem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4963">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pitchFamily="34" charset="0"/>
                        </a:rPr>
                        <a:t>Matematika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pitchFamily="34" charset="0"/>
                        </a:rPr>
                        <a:t>Magyar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3375">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pitchFamily="34" charset="0"/>
                        </a:rPr>
                        <a:t>Német nyelv és kultúra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rgbClr val="0070C0"/>
                          </a:solidFill>
                          <a:effectLst/>
                          <a:latin typeface="Tahoma" pitchFamily="34" charset="0"/>
                        </a:rPr>
                        <a:t>Német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3375">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pitchFamily="34" charset="0"/>
                        </a:rPr>
                        <a:t>Történelem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 vagy történelem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4963">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pitchFamily="34" charset="0"/>
                        </a:rPr>
                        <a:t>Orosz nyelv és kultúra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pitchFamily="34" charset="0"/>
                        </a:rPr>
                        <a:t>Magyar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178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Latin nyelv és kultúra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pitchFamily="34" charset="0"/>
                        </a:rPr>
                        <a:t>Magyar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3375">
                <a:tc rowSpan="6">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1" i="0" u="none" strike="noStrike" cap="none" normalizeH="0" baseline="0" smtClean="0">
                          <a:ln>
                            <a:noFill/>
                          </a:ln>
                          <a:solidFill>
                            <a:schemeClr val="tx1"/>
                          </a:solidFill>
                          <a:effectLst/>
                          <a:latin typeface="Tahoma" pitchFamily="34" charset="0"/>
                        </a:rPr>
                        <a:t>Német nyelv és kultúra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normalizeH="0" baseline="0" dirty="0" smtClean="0">
                          <a:ln>
                            <a:noFill/>
                          </a:ln>
                          <a:solidFill>
                            <a:schemeClr val="tx1"/>
                          </a:solidFill>
                          <a:effectLst/>
                          <a:latin typeface="Tahoma" pitchFamily="34" charset="0"/>
                          <a:ea typeface="+mn-ea"/>
                          <a:cs typeface="+mn-cs"/>
                        </a:rPr>
                        <a:t>Erkölcstan- és etika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hu-HU" sz="1400" dirty="0" smtClean="0">
                          <a:latin typeface="Tahoma" pitchFamily="34" charset="0"/>
                          <a:cs typeface="Tahoma" pitchFamily="34" charset="0"/>
                        </a:rPr>
                        <a:t>Német</a:t>
                      </a:r>
                      <a:endParaRPr lang="hu-HU" sz="1400" dirty="0">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4963">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Hon- és népismeret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Német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4963">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Könyvtáros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Német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6075">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pitchFamily="34" charset="0"/>
                        </a:rPr>
                        <a:t>Történelem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Német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46075">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pitchFamily="34" charset="0"/>
                        </a:rPr>
                        <a:t>Orosz nyelv és kultúra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pitchFamily="34" charset="0"/>
                        </a:rPr>
                        <a:t>Német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46075">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pitchFamily="34" charset="0"/>
                        </a:rPr>
                        <a:t>Latin nyelv és kultúra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Német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600200" y="304800"/>
            <a:ext cx="7543800" cy="1431925"/>
          </a:xfrm>
          <a:noFill/>
        </p:spPr>
        <p:txBody>
          <a:bodyPr/>
          <a:lstStyle/>
          <a:p>
            <a:pPr eaLnBrk="1" hangingPunct="1"/>
            <a:r>
              <a:rPr lang="hu-HU" sz="3200" smtClean="0"/>
              <a:t>Osztatlan tanárszakok 3.</a:t>
            </a:r>
          </a:p>
        </p:txBody>
      </p:sp>
      <p:graphicFrame>
        <p:nvGraphicFramePr>
          <p:cNvPr id="48154" name="Group 26"/>
          <p:cNvGraphicFramePr>
            <a:graphicFrameLocks noGrp="1"/>
          </p:cNvGraphicFramePr>
          <p:nvPr>
            <p:ph idx="4294967295"/>
          </p:nvPr>
        </p:nvGraphicFramePr>
        <p:xfrm>
          <a:off x="1000125" y="1928813"/>
          <a:ext cx="7543800" cy="2676525"/>
        </p:xfrm>
        <a:graphic>
          <a:graphicData uri="http://schemas.openxmlformats.org/drawingml/2006/table">
            <a:tbl>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5111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400" b="1" i="0" u="none" strike="noStrike" cap="none" normalizeH="0" baseline="0" dirty="0" smtClean="0">
                          <a:ln>
                            <a:noFill/>
                          </a:ln>
                          <a:solidFill>
                            <a:schemeClr val="tx1"/>
                          </a:solidFill>
                          <a:effectLst/>
                          <a:latin typeface="Tahoma" charset="0"/>
                        </a:rPr>
                        <a:t>Szak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400" b="1" i="0" u="none" strike="noStrike" cap="none" normalizeH="0" baseline="0" smtClean="0">
                          <a:ln>
                            <a:noFill/>
                          </a:ln>
                          <a:solidFill>
                            <a:schemeClr val="tx1"/>
                          </a:solidFill>
                          <a:effectLst/>
                          <a:latin typeface="Tahoma" charset="0"/>
                        </a:rPr>
                        <a:t>Szak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400" b="1" i="0" u="none" strike="noStrike" cap="none" normalizeH="0" baseline="0" smtClean="0">
                          <a:ln>
                            <a:noFill/>
                          </a:ln>
                          <a:solidFill>
                            <a:schemeClr val="tx1"/>
                          </a:solidFill>
                          <a:effectLst/>
                          <a:latin typeface="Tahoma" charset="0"/>
                        </a:rPr>
                        <a:t>Emelt köv.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rowSpan="5">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1" i="0" u="none" strike="noStrike" cap="none" normalizeH="0" baseline="0" smtClean="0">
                          <a:ln>
                            <a:noFill/>
                          </a:ln>
                          <a:solidFill>
                            <a:schemeClr val="tx1"/>
                          </a:solidFill>
                          <a:effectLst/>
                          <a:latin typeface="Tahoma" charset="0"/>
                        </a:rPr>
                        <a:t>Történelem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hu-HU" sz="1400" dirty="0" smtClean="0">
                          <a:latin typeface="Tahoma" pitchFamily="34" charset="0"/>
                          <a:cs typeface="Tahoma" pitchFamily="34" charset="0"/>
                        </a:rPr>
                        <a:t>Erkölcstan-</a:t>
                      </a:r>
                      <a:r>
                        <a:rPr lang="hu-HU" sz="1400" baseline="0" dirty="0" smtClean="0">
                          <a:latin typeface="Tahoma" pitchFamily="34" charset="0"/>
                          <a:cs typeface="Tahoma" pitchFamily="34" charset="0"/>
                        </a:rPr>
                        <a:t> és etika</a:t>
                      </a:r>
                      <a:endParaRPr lang="hu-HU" sz="1400" dirty="0">
                        <a:latin typeface="Tahoma" pitchFamily="34" charset="0"/>
                        <a:cs typeface="Tahom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cap="none" normalizeH="0" baseline="0" dirty="0" smtClean="0">
                          <a:ln>
                            <a:noFill/>
                          </a:ln>
                          <a:solidFill>
                            <a:schemeClr val="tx1"/>
                          </a:solidFill>
                          <a:effectLst/>
                          <a:latin typeface="Tahoma" charset="0"/>
                        </a:rPr>
                        <a:t>Történelem vagy magyar</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338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Hon- és népismeret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Történelem vagy magyar</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338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Könyvtáros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Történelem vagy magyar</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338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Latin nyelv és kultúra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Történelem</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3388">
                <a:tc vMerge="1">
                  <a:txBody>
                    <a:bodyPr/>
                    <a:lstStyle/>
                    <a:p>
                      <a:endParaRPr lang="hu-H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Orosz nyelv és kultúra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Történelem</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04850"/>
            <a:ext cx="8229600" cy="723900"/>
          </a:xfrm>
        </p:spPr>
        <p:txBody>
          <a:bodyPr/>
          <a:lstStyle/>
          <a:p>
            <a:pPr eaLnBrk="1" hangingPunct="1"/>
            <a:r>
              <a:rPr lang="hu-HU" smtClean="0"/>
              <a:t>Osztatlan tanárképzés 1.</a:t>
            </a:r>
          </a:p>
        </p:txBody>
      </p:sp>
      <p:sp>
        <p:nvSpPr>
          <p:cNvPr id="19459" name="Rectangle 3"/>
          <p:cNvSpPr>
            <a:spLocks noGrp="1" noChangeArrowheads="1"/>
          </p:cNvSpPr>
          <p:nvPr>
            <p:ph idx="1"/>
          </p:nvPr>
        </p:nvSpPr>
        <p:spPr>
          <a:xfrm>
            <a:off x="1000125" y="1714500"/>
            <a:ext cx="7543800" cy="5143500"/>
          </a:xfrm>
        </p:spPr>
        <p:txBody>
          <a:bodyPr/>
          <a:lstStyle/>
          <a:p>
            <a:pPr eaLnBrk="1" hangingPunct="1"/>
            <a:r>
              <a:rPr lang="hu-HU" smtClean="0"/>
              <a:t>Angol, magyar, német, történelem – 10 és 12 féléves képzés is lehet</a:t>
            </a:r>
          </a:p>
          <a:p>
            <a:pPr eaLnBrk="1" hangingPunct="1"/>
            <a:r>
              <a:rPr lang="hu-HU" smtClean="0"/>
              <a:t>Erkölcstan-  és  etika, hon- és népismeret – csak 2. tanárszak és csak 10 féléves lehet</a:t>
            </a:r>
            <a:endParaRPr lang="hu-HU" smtClean="0">
              <a:solidFill>
                <a:srgbClr val="FF0000"/>
              </a:solidFill>
            </a:endParaRPr>
          </a:p>
          <a:p>
            <a:pPr eaLnBrk="1" hangingPunct="1"/>
            <a:r>
              <a:rPr lang="hu-HU" smtClean="0"/>
              <a:t>Orosz, latin – csak 12 féléves lehet</a:t>
            </a:r>
          </a:p>
          <a:p>
            <a:pPr eaLnBrk="1" hangingPunct="1"/>
            <a:endParaRPr lang="hu-HU" smtClean="0"/>
          </a:p>
          <a:p>
            <a:pPr eaLnBrk="1" hangingPunct="1">
              <a:buFont typeface="Wingdings" pitchFamily="2" charset="2"/>
              <a:buNone/>
            </a:pPr>
            <a:endParaRPr lang="hu-HU" smtClean="0"/>
          </a:p>
          <a:p>
            <a:pPr eaLnBrk="1" hangingPunct="1">
              <a:buFont typeface="Wingdings" pitchFamily="2" charset="2"/>
              <a:buNone/>
            </a:pPr>
            <a:r>
              <a:rPr lang="hu-HU" smtClean="0"/>
              <a:t>Felvételi tájékoztatóban meghirdetésük:</a:t>
            </a:r>
          </a:p>
          <a:p>
            <a:pPr algn="ctr" eaLnBrk="1" hangingPunct="1">
              <a:buFont typeface="Wingdings" pitchFamily="2" charset="2"/>
              <a:buNone/>
            </a:pPr>
            <a:r>
              <a:rPr lang="hu-HU" smtClean="0">
                <a:solidFill>
                  <a:schemeClr val="accent1"/>
                </a:solidFill>
              </a:rPr>
              <a:t>10</a:t>
            </a:r>
            <a:r>
              <a:rPr lang="hu-HU" smtClean="0"/>
              <a:t> vagy </a:t>
            </a:r>
            <a:r>
              <a:rPr lang="hu-HU" smtClean="0">
                <a:solidFill>
                  <a:schemeClr val="accent1"/>
                </a:solidFill>
              </a:rPr>
              <a:t>11</a:t>
            </a:r>
            <a:r>
              <a:rPr lang="hu-HU" smtClean="0"/>
              <a:t> féléves</a:t>
            </a:r>
          </a:p>
          <a:p>
            <a:pPr eaLnBrk="1" hangingPunct="1">
              <a:buFont typeface="Wingdings" pitchFamily="2" charset="2"/>
              <a:buNone/>
            </a:pPr>
            <a:endParaRPr lang="hu-HU" smtClean="0"/>
          </a:p>
        </p:txBody>
      </p:sp>
      <p:sp>
        <p:nvSpPr>
          <p:cNvPr id="19460" name="AutoShape 4"/>
          <p:cNvSpPr>
            <a:spLocks noChangeArrowheads="1"/>
          </p:cNvSpPr>
          <p:nvPr/>
        </p:nvSpPr>
        <p:spPr bwMode="auto">
          <a:xfrm>
            <a:off x="4071938" y="4071938"/>
            <a:ext cx="647700" cy="503237"/>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hu-H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hu-HU" smtClean="0"/>
              <a:t>Osztatlan tanárképzés 2.</a:t>
            </a:r>
          </a:p>
        </p:txBody>
      </p:sp>
      <p:sp>
        <p:nvSpPr>
          <p:cNvPr id="20483" name="Rectangle 3"/>
          <p:cNvSpPr>
            <a:spLocks noGrp="1" noChangeArrowheads="1"/>
          </p:cNvSpPr>
          <p:nvPr>
            <p:ph idx="1"/>
          </p:nvPr>
        </p:nvSpPr>
        <p:spPr/>
        <p:txBody>
          <a:bodyPr/>
          <a:lstStyle/>
          <a:p>
            <a:pPr eaLnBrk="1" hangingPunct="1"/>
            <a:r>
              <a:rPr lang="hu-HU" smtClean="0"/>
              <a:t>Amit eddig tudunk:</a:t>
            </a:r>
          </a:p>
          <a:p>
            <a:pPr lvl="1" eaLnBrk="1" hangingPunct="1"/>
            <a:r>
              <a:rPr lang="hu-HU" smtClean="0"/>
              <a:t>kétszakos tanárképzés</a:t>
            </a:r>
          </a:p>
          <a:p>
            <a:pPr lvl="1" eaLnBrk="1" hangingPunct="1"/>
            <a:r>
              <a:rPr lang="hu-HU" smtClean="0"/>
              <a:t>osztatlan 4+1 év (általános iskolai tanár)</a:t>
            </a:r>
          </a:p>
          <a:p>
            <a:pPr lvl="1" eaLnBrk="1" hangingPunct="1"/>
            <a:r>
              <a:rPr lang="hu-HU" smtClean="0"/>
              <a:t>osztatlan 5+1 év (középiskolai tanár)</a:t>
            </a:r>
          </a:p>
          <a:p>
            <a:pPr lvl="1" eaLnBrk="1" hangingPunct="1"/>
            <a:r>
              <a:rPr lang="hu-HU" smtClean="0"/>
              <a:t>3 év közös alapozás, utána választ a hallgató</a:t>
            </a:r>
          </a:p>
          <a:p>
            <a:pPr lvl="1" eaLnBrk="1" hangingPunct="1"/>
            <a:r>
              <a:rPr lang="hu-HU" smtClean="0"/>
              <a:t>pályaalkalmassági elbeszélgetés</a:t>
            </a:r>
          </a:p>
          <a:p>
            <a:pPr lvl="1" eaLnBrk="1" hangingPunct="1"/>
            <a:r>
              <a:rPr lang="hu-HU" smtClean="0"/>
              <a:t>tanulmányokat segíti a Klebelsberg Ösztöndíj Program</a:t>
            </a:r>
          </a:p>
        </p:txBody>
      </p:sp>
      <p:sp>
        <p:nvSpPr>
          <p:cNvPr id="4" name="Dia számának helye 5"/>
          <p:cNvSpPr>
            <a:spLocks noGrp="1"/>
          </p:cNvSpPr>
          <p:nvPr>
            <p:ph type="sldNum" sz="quarter" idx="12"/>
          </p:nvPr>
        </p:nvSpPr>
        <p:spPr/>
        <p:txBody>
          <a:bodyPr/>
          <a:lstStyle/>
          <a:p>
            <a:pPr>
              <a:defRPr/>
            </a:pPr>
            <a:fld id="{52845D42-A4FF-45A6-BA7A-D4E9FD00F50D}" type="slidenum">
              <a:rPr lang="hu-HU"/>
              <a:pPr>
                <a:defRPr/>
              </a:pPr>
              <a:t>16</a:t>
            </a:fld>
            <a:endParaRPr lang="hu-H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ím 1"/>
          <p:cNvSpPr>
            <a:spLocks noGrp="1"/>
          </p:cNvSpPr>
          <p:nvPr>
            <p:ph type="title"/>
          </p:nvPr>
        </p:nvSpPr>
        <p:spPr>
          <a:xfrm>
            <a:off x="684213" y="304800"/>
            <a:ext cx="8280400" cy="1431925"/>
          </a:xfrm>
        </p:spPr>
        <p:txBody>
          <a:bodyPr/>
          <a:lstStyle/>
          <a:p>
            <a:pPr eaLnBrk="1" hangingPunct="1"/>
            <a:r>
              <a:rPr lang="hu-HU" smtClean="0"/>
              <a:t>Felsőoktatási szakképzések:</a:t>
            </a:r>
          </a:p>
        </p:txBody>
      </p:sp>
      <p:sp>
        <p:nvSpPr>
          <p:cNvPr id="21507" name="Tartalom helye 2"/>
          <p:cNvSpPr>
            <a:spLocks noGrp="1"/>
          </p:cNvSpPr>
          <p:nvPr>
            <p:ph idx="1"/>
          </p:nvPr>
        </p:nvSpPr>
        <p:spPr/>
        <p:txBody>
          <a:bodyPr/>
          <a:lstStyle/>
          <a:p>
            <a:pPr eaLnBrk="1" hangingPunct="1"/>
            <a:r>
              <a:rPr lang="hu-HU" smtClean="0"/>
              <a:t>Kommunikáció és média</a:t>
            </a:r>
          </a:p>
          <a:p>
            <a:pPr lvl="2" eaLnBrk="1" hangingPunct="1"/>
            <a:r>
              <a:rPr lang="hu-HU" smtClean="0"/>
              <a:t>kommunikátor</a:t>
            </a:r>
          </a:p>
          <a:p>
            <a:pPr lvl="2" eaLnBrk="1" hangingPunct="1"/>
            <a:r>
              <a:rPr lang="hu-HU" smtClean="0"/>
              <a:t>moderátor</a:t>
            </a:r>
          </a:p>
          <a:p>
            <a:pPr eaLnBrk="1" hangingPunct="1"/>
            <a:r>
              <a:rPr lang="hu-HU" smtClean="0"/>
              <a:t>Szociális és ifjúsági munka</a:t>
            </a:r>
          </a:p>
          <a:p>
            <a:pPr lvl="2" eaLnBrk="1" hangingPunct="1"/>
            <a:r>
              <a:rPr lang="hu-HU" smtClean="0"/>
              <a:t>ifjúság segítő</a:t>
            </a:r>
          </a:p>
          <a:p>
            <a:pPr lvl="2" eaLnBrk="1" hangingPunct="1"/>
            <a:r>
              <a:rPr lang="hu-HU" smtClean="0"/>
              <a:t>szociális munka</a:t>
            </a:r>
          </a:p>
          <a:p>
            <a:pPr lvl="1" eaLnBrk="1" hangingPunct="1"/>
            <a:r>
              <a:rPr lang="hu-HU" smtClean="0"/>
              <a:t>felsőfokú szakképzés utódja kicsit másképp</a:t>
            </a:r>
          </a:p>
          <a:p>
            <a:pPr lvl="1" eaLnBrk="1" hangingPunct="1"/>
            <a:r>
              <a:rPr lang="hu-HU" smtClean="0"/>
              <a:t>nem kell emelt szintű érettségi</a:t>
            </a:r>
          </a:p>
          <a:p>
            <a:pPr lvl="1" eaLnBrk="1" hangingPunct="1"/>
            <a:r>
              <a:rPr lang="hu-HU" smtClean="0"/>
              <a:t>azonos BA-n kötelező max. 90 kreditet elismerni</a:t>
            </a:r>
          </a:p>
          <a:p>
            <a:pPr lvl="1" eaLnBrk="1" hangingPunct="1"/>
            <a:r>
              <a:rPr lang="hu-HU" smtClean="0"/>
              <a:t>oklevelet ad, de szakképzettséget nem</a:t>
            </a:r>
          </a:p>
        </p:txBody>
      </p:sp>
      <p:sp>
        <p:nvSpPr>
          <p:cNvPr id="4" name="Dia számának helye 3"/>
          <p:cNvSpPr>
            <a:spLocks noGrp="1"/>
          </p:cNvSpPr>
          <p:nvPr>
            <p:ph type="sldNum" sz="quarter" idx="12"/>
          </p:nvPr>
        </p:nvSpPr>
        <p:spPr/>
        <p:txBody>
          <a:bodyPr/>
          <a:lstStyle/>
          <a:p>
            <a:pPr>
              <a:defRPr/>
            </a:pPr>
            <a:fld id="{51391C50-8A3C-4B3F-AB12-6FD85C319C37}" type="slidenum">
              <a:rPr lang="hu-HU"/>
              <a:pPr>
                <a:defRPr/>
              </a:pPr>
              <a:t>17</a:t>
            </a:fld>
            <a:endParaRPr lang="hu-H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hu-HU" smtClean="0"/>
              <a:t>Állami ösztöndíj</a:t>
            </a:r>
          </a:p>
        </p:txBody>
      </p:sp>
      <p:sp>
        <p:nvSpPr>
          <p:cNvPr id="22531" name="Rectangle 3"/>
          <p:cNvSpPr>
            <a:spLocks noGrp="1" noChangeArrowheads="1"/>
          </p:cNvSpPr>
          <p:nvPr>
            <p:ph idx="1"/>
          </p:nvPr>
        </p:nvSpPr>
        <p:spPr>
          <a:xfrm>
            <a:off x="468313" y="1981200"/>
            <a:ext cx="8175625" cy="4471988"/>
          </a:xfrm>
        </p:spPr>
        <p:txBody>
          <a:bodyPr/>
          <a:lstStyle/>
          <a:p>
            <a:pPr eaLnBrk="1" hangingPunct="1"/>
            <a:r>
              <a:rPr lang="hu-HU" smtClean="0"/>
              <a:t>Beiratkozáskor a hallgató aláírásával vállalja az állami ösztöndíjas képzés feltételeinek vállalását, pl.:</a:t>
            </a:r>
          </a:p>
          <a:p>
            <a:pPr lvl="1" eaLnBrk="1" hangingPunct="1"/>
            <a:r>
              <a:rPr lang="hu-HU" smtClean="0"/>
              <a:t>a képzési idő másfélszeresén belül megszerzi az oklevelet, ha nem, az 50%-ot visszafizeti;</a:t>
            </a:r>
          </a:p>
          <a:p>
            <a:pPr lvl="1" eaLnBrk="1" hangingPunct="1"/>
            <a:r>
              <a:rPr lang="hu-HU" smtClean="0"/>
              <a:t>20 éven belül az ösztöndíjas időtartamot itthon ledolgozza, ha nem, visszafizeti a 100%-ot.</a:t>
            </a:r>
          </a:p>
          <a:p>
            <a:pPr lvl="1" eaLnBrk="1" hangingPunct="1">
              <a:buFontTx/>
              <a:buNone/>
            </a:pPr>
            <a:endParaRPr lang="hu-HU" smtClean="0"/>
          </a:p>
          <a:p>
            <a:pPr lvl="1" eaLnBrk="1" hangingPunct="1"/>
            <a:endParaRPr lang="hu-HU" smtClean="0"/>
          </a:p>
        </p:txBody>
      </p:sp>
      <p:sp>
        <p:nvSpPr>
          <p:cNvPr id="4" name="Dia számának helye 5"/>
          <p:cNvSpPr>
            <a:spLocks noGrp="1"/>
          </p:cNvSpPr>
          <p:nvPr>
            <p:ph type="sldNum" sz="quarter" idx="12"/>
          </p:nvPr>
        </p:nvSpPr>
        <p:spPr/>
        <p:txBody>
          <a:bodyPr/>
          <a:lstStyle/>
          <a:p>
            <a:pPr>
              <a:defRPr/>
            </a:pPr>
            <a:fld id="{0B31EAF4-BF28-495D-82D2-6E5D8E13AD53}" type="slidenum">
              <a:rPr lang="hu-HU"/>
              <a:pPr>
                <a:defRPr/>
              </a:pPr>
              <a:t>18</a:t>
            </a:fld>
            <a:endParaRPr lang="hu-H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27088" y="304800"/>
            <a:ext cx="8208962" cy="1431925"/>
          </a:xfrm>
        </p:spPr>
        <p:txBody>
          <a:bodyPr/>
          <a:lstStyle/>
          <a:p>
            <a:pPr eaLnBrk="1" hangingPunct="1"/>
            <a:r>
              <a:rPr lang="hu-HU" sz="3200" smtClean="0"/>
              <a:t>Mennyit kell fizetni a tanulmányokért?</a:t>
            </a:r>
          </a:p>
        </p:txBody>
      </p:sp>
      <p:sp>
        <p:nvSpPr>
          <p:cNvPr id="23555" name="Rectangle 3"/>
          <p:cNvSpPr>
            <a:spLocks noGrp="1" noChangeArrowheads="1"/>
          </p:cNvSpPr>
          <p:nvPr>
            <p:ph idx="1"/>
          </p:nvPr>
        </p:nvSpPr>
        <p:spPr/>
        <p:txBody>
          <a:bodyPr/>
          <a:lstStyle/>
          <a:p>
            <a:pPr marL="609600" indent="-609600" eaLnBrk="1" hangingPunct="1">
              <a:lnSpc>
                <a:spcPct val="90000"/>
              </a:lnSpc>
              <a:buFont typeface="Wingdings" pitchFamily="2" charset="2"/>
              <a:buNone/>
            </a:pPr>
            <a:r>
              <a:rPr lang="hu-HU" sz="2400" smtClean="0"/>
              <a:t>Államilag támogatott oktatás:</a:t>
            </a:r>
          </a:p>
          <a:p>
            <a:pPr marL="609600" indent="-609600" eaLnBrk="1" hangingPunct="1">
              <a:lnSpc>
                <a:spcPct val="90000"/>
              </a:lnSpc>
              <a:buFont typeface="Wingdings" pitchFamily="2" charset="2"/>
              <a:buNone/>
            </a:pPr>
            <a:r>
              <a:rPr lang="hu-HU" sz="2400" smtClean="0"/>
              <a:t>— diákjaink kb. 80%-a tartozik ebbe a csoportba (felvételinél kb. 50-60% állami ösztöndíjas)</a:t>
            </a:r>
          </a:p>
          <a:p>
            <a:pPr marL="609600" indent="-609600" eaLnBrk="1" hangingPunct="1">
              <a:lnSpc>
                <a:spcPct val="90000"/>
              </a:lnSpc>
              <a:buFont typeface="Wingdings" pitchFamily="2" charset="2"/>
              <a:buNone/>
            </a:pPr>
            <a:r>
              <a:rPr lang="hu-HU" sz="2400" smtClean="0"/>
              <a:t>	Van átjárás tanulmányi eredmény alapján önköltséges képzésből</a:t>
            </a:r>
          </a:p>
          <a:p>
            <a:pPr marL="609600" indent="-609600" eaLnBrk="1" hangingPunct="1">
              <a:lnSpc>
                <a:spcPct val="90000"/>
              </a:lnSpc>
              <a:buFont typeface="Wingdings" pitchFamily="2" charset="2"/>
              <a:buNone/>
            </a:pPr>
            <a:endParaRPr lang="hu-HU" sz="2400" smtClean="0"/>
          </a:p>
          <a:p>
            <a:pPr marL="609600" indent="-609600" eaLnBrk="1" hangingPunct="1">
              <a:lnSpc>
                <a:spcPct val="90000"/>
              </a:lnSpc>
              <a:buFont typeface="Wingdings" pitchFamily="2" charset="2"/>
              <a:buNone/>
            </a:pPr>
            <a:r>
              <a:rPr lang="hu-HU" sz="2400" smtClean="0"/>
              <a:t>Önköltséges oktatás:</a:t>
            </a:r>
          </a:p>
          <a:p>
            <a:pPr marL="609600" indent="-609600" eaLnBrk="1" hangingPunct="1">
              <a:lnSpc>
                <a:spcPct val="90000"/>
              </a:lnSpc>
              <a:buFont typeface="Wingdings" pitchFamily="2" charset="2"/>
              <a:buNone/>
            </a:pPr>
            <a:r>
              <a:rPr lang="hu-HU" sz="2400" smtClean="0"/>
              <a:t>—BA: 172.500 – 180.000 - 253.000 forint/félév </a:t>
            </a:r>
          </a:p>
          <a:p>
            <a:pPr marL="609600" indent="-609600" eaLnBrk="1" hangingPunct="1">
              <a:lnSpc>
                <a:spcPct val="90000"/>
              </a:lnSpc>
              <a:buFont typeface="Wingdings" pitchFamily="2" charset="2"/>
              <a:buNone/>
            </a:pPr>
            <a:r>
              <a:rPr lang="hu-HU" sz="2400" smtClean="0"/>
              <a:t>    osztatlan tanárképzés: 300.000 Ft/félév</a:t>
            </a:r>
          </a:p>
          <a:p>
            <a:pPr marL="609600" indent="-609600" eaLnBrk="1" hangingPunct="1">
              <a:lnSpc>
                <a:spcPct val="90000"/>
              </a:lnSpc>
              <a:buFont typeface="Wingdings" pitchFamily="2" charset="2"/>
              <a:buNone/>
            </a:pPr>
            <a:r>
              <a:rPr lang="hu-HU" sz="2400" smtClean="0"/>
              <a:t>— átsorolási lehetőség két lezárt félév után</a:t>
            </a:r>
          </a:p>
          <a:p>
            <a:pPr marL="609600" indent="-609600" eaLnBrk="1" hangingPunct="1">
              <a:lnSpc>
                <a:spcPct val="90000"/>
              </a:lnSpc>
              <a:buFont typeface="Wingdings" pitchFamily="2" charset="2"/>
              <a:buNone/>
            </a:pPr>
            <a:endParaRPr lang="hu-HU" sz="2400" smtClean="0"/>
          </a:p>
          <a:p>
            <a:pPr marL="609600" indent="-609600" eaLnBrk="1" hangingPunct="1">
              <a:lnSpc>
                <a:spcPct val="90000"/>
              </a:lnSpc>
              <a:buFont typeface="Wingdings" pitchFamily="2" charset="2"/>
              <a:buNone/>
            </a:pPr>
            <a:endParaRPr lang="hu-HU" sz="2400" smtClean="0"/>
          </a:p>
        </p:txBody>
      </p:sp>
      <p:sp>
        <p:nvSpPr>
          <p:cNvPr id="4" name="Dia számának helye 5"/>
          <p:cNvSpPr>
            <a:spLocks noGrp="1"/>
          </p:cNvSpPr>
          <p:nvPr>
            <p:ph type="sldNum" sz="quarter" idx="12"/>
          </p:nvPr>
        </p:nvSpPr>
        <p:spPr/>
        <p:txBody>
          <a:bodyPr/>
          <a:lstStyle/>
          <a:p>
            <a:pPr>
              <a:defRPr/>
            </a:pPr>
            <a:fld id="{3F7E2741-619B-4163-BC8B-C7C99071594D}" type="slidenum">
              <a:rPr lang="hu-HU"/>
              <a:pPr>
                <a:defRPr/>
              </a:pPr>
              <a:t>19</a:t>
            </a:fld>
            <a:endParaRPr lang="hu-H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hu-HU" smtClean="0"/>
              <a:t>Bölcsésznek lenni?</a:t>
            </a:r>
          </a:p>
        </p:txBody>
      </p:sp>
      <p:sp>
        <p:nvSpPr>
          <p:cNvPr id="6147" name="Rectangle 3"/>
          <p:cNvSpPr>
            <a:spLocks noGrp="1" noChangeArrowheads="1"/>
          </p:cNvSpPr>
          <p:nvPr>
            <p:ph idx="1"/>
          </p:nvPr>
        </p:nvSpPr>
        <p:spPr>
          <a:xfrm>
            <a:off x="323850" y="1916113"/>
            <a:ext cx="8820150" cy="4941887"/>
          </a:xfrm>
        </p:spPr>
        <p:txBody>
          <a:bodyPr/>
          <a:lstStyle/>
          <a:p>
            <a:pPr marL="609600" indent="-609600" eaLnBrk="1" hangingPunct="1">
              <a:buFont typeface="Wingdings" pitchFamily="2" charset="2"/>
              <a:buNone/>
            </a:pPr>
            <a:r>
              <a:rPr lang="hu-HU" sz="2800" smtClean="0"/>
              <a:t>Igen, mert:</a:t>
            </a:r>
          </a:p>
          <a:p>
            <a:pPr marL="609600" indent="-609600" eaLnBrk="1" hangingPunct="1"/>
            <a:r>
              <a:rPr lang="hu-HU" sz="2000" smtClean="0"/>
              <a:t>a tudományegyetemi bölcsészkarok képzései </a:t>
            </a:r>
            <a:r>
              <a:rPr lang="hu-HU" sz="2000" smtClean="0">
                <a:solidFill>
                  <a:schemeClr val="accent1"/>
                </a:solidFill>
              </a:rPr>
              <a:t>kiemelkedő színvonalúak</a:t>
            </a:r>
            <a:r>
              <a:rPr lang="hu-HU" sz="2000" smtClean="0"/>
              <a:t> – a HVG Diploma rangsorokban (168 kar) az élen állnak</a:t>
            </a:r>
          </a:p>
          <a:p>
            <a:pPr marL="609600" indent="-609600" eaLnBrk="1" hangingPunct="1"/>
            <a:r>
              <a:rPr lang="hu-HU" sz="2000" smtClean="0"/>
              <a:t>a </a:t>
            </a:r>
            <a:r>
              <a:rPr lang="hu-HU" sz="2000" smtClean="0">
                <a:solidFill>
                  <a:schemeClr val="accent1"/>
                </a:solidFill>
              </a:rPr>
              <a:t>diplomás munkanélküliség alacsony</a:t>
            </a:r>
            <a:r>
              <a:rPr lang="hu-HU" sz="2000" smtClean="0"/>
              <a:t> (pályakezdők 8 %-a) – a bölcsészdiploma az egyik legjobban konvertálható diploma a versenyszférában – általános műveltség, nyitottság, innovációs készség, rugalmasság, jó problémamegoldás.</a:t>
            </a:r>
          </a:p>
          <a:p>
            <a:pPr marL="609600" indent="-609600" eaLnBrk="1" hangingPunct="1"/>
            <a:r>
              <a:rPr lang="hu-HU" sz="2000" smtClean="0"/>
              <a:t>a bölcsészdiploma kiemelkedő </a:t>
            </a:r>
            <a:r>
              <a:rPr lang="hu-HU" sz="2000" smtClean="0">
                <a:solidFill>
                  <a:schemeClr val="accent1"/>
                </a:solidFill>
              </a:rPr>
              <a:t>kommunikációs készséget</a:t>
            </a:r>
            <a:r>
              <a:rPr lang="hu-HU" sz="2000" smtClean="0"/>
              <a:t> és megbízható </a:t>
            </a:r>
            <a:r>
              <a:rPr lang="hu-HU" sz="2000" smtClean="0">
                <a:solidFill>
                  <a:schemeClr val="accent1"/>
                </a:solidFill>
              </a:rPr>
              <a:t>idegennyelv-tudást </a:t>
            </a:r>
            <a:r>
              <a:rPr lang="hu-HU" sz="2000" smtClean="0"/>
              <a:t>ad.</a:t>
            </a:r>
          </a:p>
          <a:p>
            <a:pPr marL="609600" indent="-609600" eaLnBrk="1" hangingPunct="1"/>
            <a:r>
              <a:rPr lang="hu-HU" sz="2000" smtClean="0"/>
              <a:t>a felsőoktatásból való kilépés után átlag 2,5 hónap (érték: 1,9-4,2) alatt el tudnak helyezkedni a bölcsészek.</a:t>
            </a:r>
          </a:p>
          <a:p>
            <a:pPr marL="609600" indent="-609600" eaLnBrk="1" hangingPunct="1">
              <a:buFont typeface="Wingdings" pitchFamily="2" charset="2"/>
              <a:buNone/>
            </a:pPr>
            <a:endParaRPr lang="hu-HU" sz="2000" smtClean="0"/>
          </a:p>
          <a:p>
            <a:pPr marL="609600" indent="-609600" eaLnBrk="1" hangingPunct="1"/>
            <a:endParaRPr lang="hu-HU" sz="2000" smtClean="0"/>
          </a:p>
        </p:txBody>
      </p:sp>
      <p:sp>
        <p:nvSpPr>
          <p:cNvPr id="4" name="Dia számának helye 5"/>
          <p:cNvSpPr>
            <a:spLocks noGrp="1"/>
          </p:cNvSpPr>
          <p:nvPr>
            <p:ph type="sldNum" sz="quarter" idx="12"/>
          </p:nvPr>
        </p:nvSpPr>
        <p:spPr/>
        <p:txBody>
          <a:bodyPr/>
          <a:lstStyle/>
          <a:p>
            <a:pPr>
              <a:defRPr/>
            </a:pPr>
            <a:fld id="{696C803F-2408-4CD0-A4FA-923E2EC40707}" type="slidenum">
              <a:rPr lang="hu-HU"/>
              <a:pPr>
                <a:defRPr/>
              </a:pPr>
              <a:t>2</a:t>
            </a:fld>
            <a:endParaRPr lang="hu-H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ím 1"/>
          <p:cNvSpPr>
            <a:spLocks noGrp="1"/>
          </p:cNvSpPr>
          <p:nvPr>
            <p:ph type="title"/>
          </p:nvPr>
        </p:nvSpPr>
        <p:spPr>
          <a:xfrm>
            <a:off x="428625" y="357188"/>
            <a:ext cx="8229600" cy="1143000"/>
          </a:xfrm>
        </p:spPr>
        <p:txBody>
          <a:bodyPr/>
          <a:lstStyle/>
          <a:p>
            <a:r>
              <a:rPr lang="hu-HU" smtClean="0"/>
              <a:t>ANA ponthatárok 2015-ben</a:t>
            </a:r>
          </a:p>
        </p:txBody>
      </p:sp>
      <p:sp>
        <p:nvSpPr>
          <p:cNvPr id="24579" name="Tartalom helye 2"/>
          <p:cNvSpPr>
            <a:spLocks noGrp="1"/>
          </p:cNvSpPr>
          <p:nvPr>
            <p:ph idx="1"/>
          </p:nvPr>
        </p:nvSpPr>
        <p:spPr>
          <a:xfrm>
            <a:off x="214313" y="1571625"/>
            <a:ext cx="8929687" cy="5286375"/>
          </a:xfrm>
        </p:spPr>
        <p:txBody>
          <a:bodyPr/>
          <a:lstStyle/>
          <a:p>
            <a:r>
              <a:rPr lang="hu-HU" sz="2000" smtClean="0"/>
              <a:t>Az emberi erőforrások minisztere a nemzeti felsőoktatásról szóló törvény 46. § (4) bekezdése alapján egyes alapképzési, valamint osztatlan mesterképzési szakok esetében a magyar </a:t>
            </a:r>
            <a:r>
              <a:rPr lang="hu-HU" sz="2000" b="1" smtClean="0"/>
              <a:t>állami ösztöndíjas képzésre történő felvételhez szükséges </a:t>
            </a:r>
            <a:r>
              <a:rPr lang="hu-HU" sz="2000" smtClean="0"/>
              <a:t>követelményt (minimumpontszám) alábbiak szerint határozta meg azzal, hogy a ponthatár – jellemzően a szakos kapacitás okán – a megadott pontszám-követelménytől eltérhet:</a:t>
            </a:r>
          </a:p>
          <a:p>
            <a:pPr lvl="1"/>
            <a:r>
              <a:rPr lang="hu-HU" smtClean="0"/>
              <a:t>andragógia – 430 pont</a:t>
            </a:r>
          </a:p>
          <a:p>
            <a:pPr lvl="1"/>
            <a:r>
              <a:rPr lang="hu-HU" smtClean="0"/>
              <a:t>anglisztika, magyar, szabad bölcsészet, történelem – 310 pont</a:t>
            </a:r>
          </a:p>
          <a:p>
            <a:pPr lvl="1"/>
            <a:r>
              <a:rPr lang="hu-HU" smtClean="0"/>
              <a:t>kommunikáció- és médiatudomány – 455 pont</a:t>
            </a:r>
          </a:p>
          <a:p>
            <a:pPr lvl="1"/>
            <a:r>
              <a:rPr lang="hu-HU" smtClean="0"/>
              <a:t>politológia, szociológia – 300 pont</a:t>
            </a:r>
          </a:p>
          <a:p>
            <a:pPr lvl="1"/>
            <a:r>
              <a:rPr lang="hu-HU" smtClean="0"/>
              <a:t>pszichológia – 420 pont</a:t>
            </a:r>
          </a:p>
          <a:p>
            <a:pPr lvl="1"/>
            <a:r>
              <a:rPr lang="hu-HU" smtClean="0"/>
              <a:t>osztatlan tanárszakok – 305 pont</a:t>
            </a:r>
          </a:p>
          <a:p>
            <a:pPr lvl="1"/>
            <a:endParaRPr lang="hu-HU" smtClean="0"/>
          </a:p>
          <a:p>
            <a:endParaRPr lang="hu-HU" smtClean="0"/>
          </a:p>
        </p:txBody>
      </p:sp>
      <p:sp>
        <p:nvSpPr>
          <p:cNvPr id="4" name="Dia számának helye 3"/>
          <p:cNvSpPr>
            <a:spLocks noGrp="1"/>
          </p:cNvSpPr>
          <p:nvPr>
            <p:ph type="sldNum" sz="quarter" idx="12"/>
          </p:nvPr>
        </p:nvSpPr>
        <p:spPr/>
        <p:txBody>
          <a:bodyPr/>
          <a:lstStyle/>
          <a:p>
            <a:pPr>
              <a:defRPr/>
            </a:pPr>
            <a:fld id="{5E6E45E6-2E92-4837-8529-BF58C15DD2A0}" type="slidenum">
              <a:rPr lang="hu-HU" smtClean="0"/>
              <a:pPr>
                <a:defRPr/>
              </a:pPr>
              <a:t>20</a:t>
            </a:fld>
            <a:endParaRPr lang="hu-H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04850"/>
            <a:ext cx="8229600" cy="866775"/>
          </a:xfrm>
          <a:noFill/>
        </p:spPr>
        <p:txBody>
          <a:bodyPr/>
          <a:lstStyle/>
          <a:p>
            <a:pPr eaLnBrk="1" hangingPunct="1"/>
            <a:r>
              <a:rPr lang="hu-HU" smtClean="0"/>
              <a:t>Felvételi változások</a:t>
            </a:r>
          </a:p>
        </p:txBody>
      </p:sp>
      <p:sp>
        <p:nvSpPr>
          <p:cNvPr id="25603" name="Rectangle 3"/>
          <p:cNvSpPr>
            <a:spLocks noGrp="1" noChangeArrowheads="1"/>
          </p:cNvSpPr>
          <p:nvPr>
            <p:ph idx="1"/>
          </p:nvPr>
        </p:nvSpPr>
        <p:spPr>
          <a:xfrm>
            <a:off x="1066800" y="1773238"/>
            <a:ext cx="7826375" cy="4824412"/>
          </a:xfrm>
        </p:spPr>
        <p:txBody>
          <a:bodyPr/>
          <a:lstStyle/>
          <a:p>
            <a:pPr eaLnBrk="1" hangingPunct="1"/>
            <a:r>
              <a:rPr lang="hu-HU" sz="2800" smtClean="0"/>
              <a:t>Nem jelenik meg könyv alakban a felvételi tájékoztató</a:t>
            </a:r>
          </a:p>
          <a:p>
            <a:pPr eaLnBrk="1" hangingPunct="1"/>
            <a:r>
              <a:rPr lang="hu-HU" sz="2800" smtClean="0"/>
              <a:t>A honlapon nincs szétválasztva az érettségizetteknek és a diplomásoknak szóló képzések rész (2 külön kötet volt)</a:t>
            </a:r>
          </a:p>
          <a:p>
            <a:pPr eaLnBrk="1" hangingPunct="1"/>
            <a:r>
              <a:rPr lang="hu-HU" sz="2800" smtClean="0"/>
              <a:t>Nincs papír alapú jelentkezési lap, csak E-felvételi – eljárás nyomon követése</a:t>
            </a:r>
          </a:p>
          <a:p>
            <a:pPr eaLnBrk="1" hangingPunct="1"/>
            <a:r>
              <a:rPr lang="hu-HU" sz="2800" smtClean="0"/>
              <a:t>Minimum ponthatár 280 pont, FOSZK esetén 240 pont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04850"/>
            <a:ext cx="8229600" cy="1509713"/>
          </a:xfrm>
          <a:noFill/>
        </p:spPr>
        <p:txBody>
          <a:bodyPr/>
          <a:lstStyle/>
          <a:p>
            <a:pPr eaLnBrk="1" hangingPunct="1"/>
            <a:r>
              <a:rPr lang="hu-HU" smtClean="0"/>
              <a:t>Legfontosabb határidők</a:t>
            </a:r>
            <a:endParaRPr lang="hu-HU" sz="4000" smtClean="0"/>
          </a:p>
        </p:txBody>
      </p:sp>
      <p:sp>
        <p:nvSpPr>
          <p:cNvPr id="26627" name="Rectangle 3"/>
          <p:cNvSpPr>
            <a:spLocks noGrp="1" noChangeArrowheads="1"/>
          </p:cNvSpPr>
          <p:nvPr>
            <p:ph idx="1"/>
          </p:nvPr>
        </p:nvSpPr>
        <p:spPr>
          <a:xfrm>
            <a:off x="457200" y="2643188"/>
            <a:ext cx="8229600" cy="3681412"/>
          </a:xfrm>
        </p:spPr>
        <p:txBody>
          <a:bodyPr/>
          <a:lstStyle/>
          <a:p>
            <a:pPr eaLnBrk="1" hangingPunct="1"/>
            <a:r>
              <a:rPr lang="hu-HU" smtClean="0">
                <a:solidFill>
                  <a:srgbClr val="FF0000"/>
                </a:solidFill>
              </a:rPr>
              <a:t>február 15. </a:t>
            </a:r>
            <a:r>
              <a:rPr lang="hu-HU" smtClean="0"/>
              <a:t>– jelentkezési határidő és fizetési határidő</a:t>
            </a:r>
          </a:p>
          <a:p>
            <a:pPr eaLnBrk="1" hangingPunct="1"/>
            <a:r>
              <a:rPr lang="hu-HU" smtClean="0">
                <a:solidFill>
                  <a:schemeClr val="accent1"/>
                </a:solidFill>
              </a:rPr>
              <a:t>február 23.</a:t>
            </a:r>
            <a:r>
              <a:rPr lang="hu-HU" smtClean="0"/>
              <a:t> – hitelesítési határidő</a:t>
            </a:r>
          </a:p>
          <a:p>
            <a:pPr eaLnBrk="1" hangingPunct="1"/>
            <a:r>
              <a:rPr lang="hu-HU" smtClean="0">
                <a:solidFill>
                  <a:srgbClr val="FF0000"/>
                </a:solidFill>
              </a:rPr>
              <a:t>július 9.</a:t>
            </a:r>
            <a:r>
              <a:rPr lang="hu-HU" smtClean="0"/>
              <a:t> – dokumentum pótlás végső határideje</a:t>
            </a:r>
          </a:p>
          <a:p>
            <a:pPr eaLnBrk="1" hangingPunct="1"/>
            <a:r>
              <a:rPr lang="hu-HU" smtClean="0">
                <a:solidFill>
                  <a:schemeClr val="accent1"/>
                </a:solidFill>
              </a:rPr>
              <a:t>július 23.</a:t>
            </a:r>
            <a:r>
              <a:rPr lang="hu-HU" smtClean="0"/>
              <a:t> – vonalhúzás </a:t>
            </a:r>
          </a:p>
          <a:p>
            <a:pPr eaLnBrk="1" hangingPunct="1"/>
            <a:r>
              <a:rPr lang="hu-HU" smtClean="0">
                <a:solidFill>
                  <a:schemeClr val="accent1"/>
                </a:solidFill>
              </a:rPr>
              <a:t>augusztus 5.</a:t>
            </a:r>
            <a:r>
              <a:rPr lang="hu-HU" smtClean="0"/>
              <a:t> – besorolási döntés </a:t>
            </a:r>
          </a:p>
          <a:p>
            <a:pPr eaLnBrk="1" hangingPunct="1"/>
            <a:r>
              <a:rPr lang="hu-HU" smtClean="0">
                <a:solidFill>
                  <a:schemeClr val="accent1"/>
                </a:solidFill>
              </a:rPr>
              <a:t>augusztus 24.</a:t>
            </a:r>
            <a:r>
              <a:rPr lang="hu-HU" smtClean="0"/>
              <a:t> - jogorvoslat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hu-HU" smtClean="0"/>
              <a:t>Információk elérhetősége</a:t>
            </a:r>
          </a:p>
        </p:txBody>
      </p:sp>
      <p:sp>
        <p:nvSpPr>
          <p:cNvPr id="27651" name="Rectangle 5"/>
          <p:cNvSpPr>
            <a:spLocks noGrp="1" noChangeArrowheads="1"/>
          </p:cNvSpPr>
          <p:nvPr>
            <p:ph type="body" sz="half" idx="1"/>
          </p:nvPr>
        </p:nvSpPr>
        <p:spPr>
          <a:xfrm>
            <a:off x="395288" y="1981200"/>
            <a:ext cx="3889375" cy="4114800"/>
          </a:xfrm>
        </p:spPr>
        <p:txBody>
          <a:bodyPr/>
          <a:lstStyle/>
          <a:p>
            <a:pPr eaLnBrk="1" hangingPunct="1"/>
            <a:r>
              <a:rPr lang="hu-HU" sz="2800" smtClean="0">
                <a:solidFill>
                  <a:schemeClr val="accent1"/>
                </a:solidFill>
              </a:rPr>
              <a:t>www.felvi.hu</a:t>
            </a:r>
            <a:endParaRPr lang="hu-HU" sz="2800" smtClean="0"/>
          </a:p>
          <a:p>
            <a:pPr eaLnBrk="1" hangingPunct="1"/>
            <a:r>
              <a:rPr lang="hu-HU" sz="2800" smtClean="0">
                <a:solidFill>
                  <a:schemeClr val="accent1"/>
                </a:solidFill>
              </a:rPr>
              <a:t>btk.unideb.hu</a:t>
            </a:r>
          </a:p>
          <a:p>
            <a:pPr eaLnBrk="1" hangingPunct="1">
              <a:buFont typeface="Wingdings" pitchFamily="2" charset="2"/>
              <a:buNone/>
            </a:pPr>
            <a:endParaRPr lang="hu-HU" sz="2800" smtClean="0">
              <a:solidFill>
                <a:schemeClr val="accent1"/>
              </a:solidFill>
            </a:endParaRPr>
          </a:p>
          <a:p>
            <a:pPr eaLnBrk="1" hangingPunct="1"/>
            <a:endParaRPr lang="hu-HU" sz="2800" smtClean="0">
              <a:solidFill>
                <a:schemeClr val="accent1"/>
              </a:solidFill>
            </a:endParaRPr>
          </a:p>
          <a:p>
            <a:pPr eaLnBrk="1" hangingPunct="1">
              <a:buFont typeface="Wingdings" pitchFamily="2" charset="2"/>
              <a:buNone/>
            </a:pPr>
            <a:r>
              <a:rPr lang="hu-HU" sz="2800" smtClean="0">
                <a:solidFill>
                  <a:schemeClr val="accent1"/>
                </a:solidFill>
              </a:rPr>
              <a:t>Köszönöm a</a:t>
            </a:r>
          </a:p>
          <a:p>
            <a:pPr eaLnBrk="1" hangingPunct="1">
              <a:buFont typeface="Wingdings" pitchFamily="2" charset="2"/>
              <a:buNone/>
            </a:pPr>
            <a:r>
              <a:rPr lang="hu-HU" sz="2800" smtClean="0">
                <a:solidFill>
                  <a:schemeClr val="accent1"/>
                </a:solidFill>
              </a:rPr>
              <a:t>figyelmüket!</a:t>
            </a:r>
          </a:p>
          <a:p>
            <a:pPr eaLnBrk="1" hangingPunct="1"/>
            <a:endParaRPr lang="hu-HU" sz="2800" smtClean="0"/>
          </a:p>
          <a:p>
            <a:pPr eaLnBrk="1" hangingPunct="1">
              <a:buFont typeface="Wingdings" pitchFamily="2" charset="2"/>
              <a:buNone/>
            </a:pPr>
            <a:endParaRPr lang="hu-HU" sz="2800" smtClean="0"/>
          </a:p>
        </p:txBody>
      </p:sp>
      <p:pic>
        <p:nvPicPr>
          <p:cNvPr id="27652" name="Picture 6"/>
          <p:cNvPicPr>
            <a:picLocks noGrp="1" noChangeAspect="1" noChangeArrowheads="1"/>
          </p:cNvPicPr>
          <p:nvPr>
            <p:ph type="clipArt" sz="half" idx="2"/>
          </p:nvPr>
        </p:nvPicPr>
        <p:blipFill>
          <a:blip r:embed="rId2"/>
          <a:srcRect/>
          <a:stretch>
            <a:fillRect/>
          </a:stretch>
        </p:blipFill>
        <p:spPr>
          <a:xfrm>
            <a:off x="4356100" y="1981200"/>
            <a:ext cx="4464050" cy="3689350"/>
          </a:xfrm>
        </p:spPr>
      </p:pic>
      <p:sp>
        <p:nvSpPr>
          <p:cNvPr id="5" name="Dia számának helye 6"/>
          <p:cNvSpPr>
            <a:spLocks noGrp="1"/>
          </p:cNvSpPr>
          <p:nvPr>
            <p:ph type="sldNum" sz="quarter" idx="12"/>
          </p:nvPr>
        </p:nvSpPr>
        <p:spPr/>
        <p:txBody>
          <a:bodyPr/>
          <a:lstStyle/>
          <a:p>
            <a:pPr>
              <a:defRPr/>
            </a:pPr>
            <a:fld id="{3ADCA5D5-12A0-419B-AB15-320B08EA1EE9}" type="slidenum">
              <a:rPr lang="hu-HU"/>
              <a:pPr>
                <a:defRPr/>
              </a:pPr>
              <a:t>23</a:t>
            </a:fld>
            <a:endParaRPr lang="hu-H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sz="quarter"/>
          </p:nvPr>
        </p:nvSpPr>
        <p:spPr>
          <a:xfrm>
            <a:off x="684213" y="188913"/>
            <a:ext cx="8459787" cy="1052512"/>
          </a:xfrm>
        </p:spPr>
        <p:txBody>
          <a:bodyPr/>
          <a:lstStyle/>
          <a:p>
            <a:pPr eaLnBrk="1" hangingPunct="1"/>
            <a:r>
              <a:rPr lang="hu-HU" sz="4000" smtClean="0"/>
              <a:t>Miért? Mert az egyik legszebb…</a:t>
            </a:r>
          </a:p>
        </p:txBody>
      </p:sp>
      <p:pic>
        <p:nvPicPr>
          <p:cNvPr id="7171" name="Picture 13" descr="btk1"/>
          <p:cNvPicPr>
            <a:picLocks noGrp="1" noChangeAspect="1" noChangeArrowheads="1"/>
          </p:cNvPicPr>
          <p:nvPr>
            <p:ph sz="quarter" idx="4"/>
          </p:nvPr>
        </p:nvPicPr>
        <p:blipFill>
          <a:blip r:embed="rId2"/>
          <a:srcRect/>
          <a:stretch>
            <a:fillRect/>
          </a:stretch>
        </p:blipFill>
        <p:spPr>
          <a:xfrm>
            <a:off x="5000625" y="3959225"/>
            <a:ext cx="3838575" cy="2541588"/>
          </a:xfrm>
          <a:noFill/>
        </p:spPr>
      </p:pic>
      <p:sp>
        <p:nvSpPr>
          <p:cNvPr id="7" name="Dia számának helye 8"/>
          <p:cNvSpPr>
            <a:spLocks noGrp="1"/>
          </p:cNvSpPr>
          <p:nvPr>
            <p:ph type="sldNum" sz="quarter" idx="12"/>
          </p:nvPr>
        </p:nvSpPr>
        <p:spPr/>
        <p:txBody>
          <a:bodyPr/>
          <a:lstStyle/>
          <a:p>
            <a:pPr>
              <a:defRPr/>
            </a:pPr>
            <a:fld id="{3317EE7C-51E8-471D-9DDA-60E5DC9C337D}" type="slidenum">
              <a:rPr lang="hu-HU"/>
              <a:pPr>
                <a:defRPr/>
              </a:pPr>
              <a:t>3</a:t>
            </a:fld>
            <a:endParaRPr lang="hu-HU"/>
          </a:p>
        </p:txBody>
      </p:sp>
      <p:pic>
        <p:nvPicPr>
          <p:cNvPr id="7173" name="Tartalom helye 16" descr="BTK_diplomaoszto_2014nyar.JPG"/>
          <p:cNvPicPr>
            <a:picLocks noGrp="1" noChangeAspect="1"/>
          </p:cNvPicPr>
          <p:nvPr>
            <p:ph sz="quarter" idx="3"/>
          </p:nvPr>
        </p:nvPicPr>
        <p:blipFill>
          <a:blip r:embed="rId3" cstate="print"/>
          <a:srcRect/>
          <a:stretch>
            <a:fillRect/>
          </a:stretch>
        </p:blipFill>
        <p:spPr>
          <a:xfrm>
            <a:off x="428625" y="3930650"/>
            <a:ext cx="4192588" cy="2784475"/>
          </a:xfrm>
        </p:spPr>
      </p:pic>
      <p:pic>
        <p:nvPicPr>
          <p:cNvPr id="7174" name="Tartalom helye 13" descr="foepulet.jpg"/>
          <p:cNvPicPr>
            <a:picLocks noGrp="1" noChangeAspect="1"/>
          </p:cNvPicPr>
          <p:nvPr>
            <p:ph sz="quarter" idx="1"/>
          </p:nvPr>
        </p:nvPicPr>
        <p:blipFill>
          <a:blip r:embed="rId4"/>
          <a:srcRect/>
          <a:stretch>
            <a:fillRect/>
          </a:stretch>
        </p:blipFill>
        <p:spPr>
          <a:xfrm>
            <a:off x="357188" y="1314450"/>
            <a:ext cx="4437062" cy="2400300"/>
          </a:xfrm>
        </p:spPr>
      </p:pic>
      <p:pic>
        <p:nvPicPr>
          <p:cNvPr id="7175" name="Tartalom helye 15" descr="belsoter.jpg"/>
          <p:cNvPicPr>
            <a:picLocks noGrp="1" noChangeAspect="1"/>
          </p:cNvPicPr>
          <p:nvPr>
            <p:ph sz="quarter" idx="2"/>
          </p:nvPr>
        </p:nvPicPr>
        <p:blipFill>
          <a:blip r:embed="rId5"/>
          <a:srcRect/>
          <a:stretch>
            <a:fillRect/>
          </a:stretch>
        </p:blipFill>
        <p:spPr>
          <a:xfrm>
            <a:off x="5072063" y="1323975"/>
            <a:ext cx="3800475" cy="25336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00113" y="188913"/>
            <a:ext cx="7543800" cy="1168400"/>
          </a:xfrm>
        </p:spPr>
        <p:txBody>
          <a:bodyPr/>
          <a:lstStyle/>
          <a:p>
            <a:pPr eaLnBrk="1" hangingPunct="1"/>
            <a:r>
              <a:rPr lang="hu-HU" smtClean="0"/>
              <a:t>az egyik legjobb…</a:t>
            </a:r>
          </a:p>
        </p:txBody>
      </p:sp>
      <p:pic>
        <p:nvPicPr>
          <p:cNvPr id="8195" name="Picture 6" descr="HVG_kulonszam"/>
          <p:cNvPicPr>
            <a:picLocks noGrp="1" noChangeAspect="1" noChangeArrowheads="1"/>
          </p:cNvPicPr>
          <p:nvPr>
            <p:ph sz="half" idx="1"/>
          </p:nvPr>
        </p:nvPicPr>
        <p:blipFill>
          <a:blip r:embed="rId2"/>
          <a:srcRect/>
          <a:stretch>
            <a:fillRect/>
          </a:stretch>
        </p:blipFill>
        <p:spPr>
          <a:xfrm>
            <a:off x="428625" y="2928938"/>
            <a:ext cx="2643188" cy="3702050"/>
          </a:xfrm>
          <a:noFill/>
        </p:spPr>
      </p:pic>
      <p:pic>
        <p:nvPicPr>
          <p:cNvPr id="8196" name="Picture 7" descr="3"/>
          <p:cNvPicPr>
            <a:picLocks noGrp="1" noChangeAspect="1" noChangeArrowheads="1"/>
          </p:cNvPicPr>
          <p:nvPr>
            <p:ph sz="half" idx="2"/>
          </p:nvPr>
        </p:nvPicPr>
        <p:blipFill>
          <a:blip r:embed="rId3"/>
          <a:srcRect/>
          <a:stretch>
            <a:fillRect/>
          </a:stretch>
        </p:blipFill>
        <p:spPr>
          <a:xfrm>
            <a:off x="785813" y="1357313"/>
            <a:ext cx="2643187" cy="3595687"/>
          </a:xfrm>
          <a:noFill/>
        </p:spPr>
      </p:pic>
      <p:sp>
        <p:nvSpPr>
          <p:cNvPr id="7" name="Dia számának helye 6"/>
          <p:cNvSpPr>
            <a:spLocks noGrp="1"/>
          </p:cNvSpPr>
          <p:nvPr>
            <p:ph type="sldNum" sz="quarter" idx="12"/>
          </p:nvPr>
        </p:nvSpPr>
        <p:spPr/>
        <p:txBody>
          <a:bodyPr/>
          <a:lstStyle/>
          <a:p>
            <a:pPr>
              <a:defRPr/>
            </a:pPr>
            <a:fld id="{787FBCD6-CB91-4276-AD0B-207B51EC086D}" type="slidenum">
              <a:rPr lang="hu-HU"/>
              <a:pPr>
                <a:defRPr/>
              </a:pPr>
              <a:t>4</a:t>
            </a:fld>
            <a:endParaRPr lang="hu-HU"/>
          </a:p>
        </p:txBody>
      </p:sp>
      <p:sp>
        <p:nvSpPr>
          <p:cNvPr id="8198" name="Text Box 8"/>
          <p:cNvSpPr txBox="1">
            <a:spLocks noChangeArrowheads="1"/>
          </p:cNvSpPr>
          <p:nvPr/>
        </p:nvSpPr>
        <p:spPr bwMode="auto">
          <a:xfrm>
            <a:off x="6588125" y="2276475"/>
            <a:ext cx="2305050" cy="4386263"/>
          </a:xfrm>
          <a:prstGeom prst="rect">
            <a:avLst/>
          </a:prstGeom>
          <a:noFill/>
          <a:ln w="9525">
            <a:noFill/>
            <a:miter lim="800000"/>
            <a:headEnd/>
            <a:tailEnd/>
          </a:ln>
        </p:spPr>
        <p:txBody>
          <a:bodyPr>
            <a:spAutoFit/>
          </a:bodyPr>
          <a:lstStyle/>
          <a:p>
            <a:pPr>
              <a:spcBef>
                <a:spcPct val="50000"/>
              </a:spcBef>
            </a:pPr>
            <a:r>
              <a:rPr lang="hu-HU"/>
              <a:t>Az ország több mint 160 kara közül összesített rangsorban az első 7 helyezés valamelyikén álll.</a:t>
            </a:r>
          </a:p>
          <a:p>
            <a:pPr>
              <a:spcBef>
                <a:spcPct val="50000"/>
              </a:spcBef>
              <a:buFontTx/>
              <a:buChar char="-"/>
            </a:pPr>
            <a:endParaRPr lang="hu-HU"/>
          </a:p>
          <a:p>
            <a:pPr>
              <a:spcBef>
                <a:spcPct val="50000"/>
              </a:spcBef>
            </a:pPr>
            <a:r>
              <a:rPr lang="hu-HU"/>
              <a:t>A bölcsész karok között a 2-3. helyen áll.</a:t>
            </a:r>
          </a:p>
          <a:p>
            <a:pPr>
              <a:spcBef>
                <a:spcPct val="50000"/>
              </a:spcBef>
            </a:pPr>
            <a:endParaRPr lang="hu-HU"/>
          </a:p>
          <a:p>
            <a:pPr>
              <a:spcBef>
                <a:spcPct val="50000"/>
              </a:spcBef>
            </a:pPr>
            <a:r>
              <a:rPr lang="hu-HU"/>
              <a:t>Értékálló diploma.</a:t>
            </a:r>
          </a:p>
          <a:p>
            <a:pPr>
              <a:spcBef>
                <a:spcPct val="50000"/>
              </a:spcBef>
            </a:pPr>
            <a:endParaRPr lang="hu-HU"/>
          </a:p>
        </p:txBody>
      </p:sp>
      <p:pic>
        <p:nvPicPr>
          <p:cNvPr id="8199" name="Picture 10" descr="HVG2011"/>
          <p:cNvPicPr>
            <a:picLocks noChangeAspect="1" noChangeArrowheads="1"/>
          </p:cNvPicPr>
          <p:nvPr/>
        </p:nvPicPr>
        <p:blipFill>
          <a:blip r:embed="rId4"/>
          <a:srcRect/>
          <a:stretch>
            <a:fillRect/>
          </a:stretch>
        </p:blipFill>
        <p:spPr bwMode="auto">
          <a:xfrm>
            <a:off x="3857625" y="3459163"/>
            <a:ext cx="2500313" cy="3398837"/>
          </a:xfrm>
          <a:prstGeom prst="rect">
            <a:avLst/>
          </a:prstGeom>
          <a:noFill/>
          <a:ln w="9525">
            <a:noFill/>
            <a:miter lim="800000"/>
            <a:headEnd/>
            <a:tailEnd/>
          </a:ln>
        </p:spPr>
      </p:pic>
      <p:pic>
        <p:nvPicPr>
          <p:cNvPr id="8200" name="Tartalom helye 5" descr="hvg_diploma_2013.jpg"/>
          <p:cNvPicPr>
            <a:picLocks noChangeAspect="1"/>
          </p:cNvPicPr>
          <p:nvPr/>
        </p:nvPicPr>
        <p:blipFill>
          <a:blip r:embed="rId5" cstate="print"/>
          <a:srcRect/>
          <a:stretch>
            <a:fillRect/>
          </a:stretch>
        </p:blipFill>
        <p:spPr bwMode="auto">
          <a:xfrm>
            <a:off x="3571875" y="1285875"/>
            <a:ext cx="2500313" cy="3536950"/>
          </a:xfrm>
          <a:prstGeom prst="rect">
            <a:avLst/>
          </a:prstGeom>
          <a:noFill/>
          <a:ln w="9525">
            <a:noFill/>
            <a:miter lim="800000"/>
            <a:headEnd/>
            <a:tailEnd/>
          </a:ln>
        </p:spPr>
      </p:pic>
      <p:pic>
        <p:nvPicPr>
          <p:cNvPr id="8201" name="Picture 2" descr="http://images.hvg.hu/image.aspx?id=4520f67c-2661-4673-a989-55937bda0093&amp;view=d51db973-3806-4736-8c32-8f24015e8404"/>
          <p:cNvPicPr>
            <a:picLocks noChangeAspect="1" noChangeArrowheads="1"/>
          </p:cNvPicPr>
          <p:nvPr/>
        </p:nvPicPr>
        <p:blipFill>
          <a:blip r:embed="rId6"/>
          <a:srcRect/>
          <a:stretch>
            <a:fillRect/>
          </a:stretch>
        </p:blipFill>
        <p:spPr bwMode="auto">
          <a:xfrm>
            <a:off x="1357313" y="3214688"/>
            <a:ext cx="2857500" cy="250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57200" y="704850"/>
            <a:ext cx="8229600" cy="795338"/>
          </a:xfrm>
          <a:noFill/>
        </p:spPr>
        <p:txBody>
          <a:bodyPr/>
          <a:lstStyle/>
          <a:p>
            <a:pPr eaLnBrk="1" hangingPunct="1"/>
            <a:r>
              <a:rPr lang="hu-HU" sz="3600" smtClean="0"/>
              <a:t>a legszélesebb képzési kínálatot nyújtja…</a:t>
            </a:r>
          </a:p>
        </p:txBody>
      </p:sp>
      <p:sp>
        <p:nvSpPr>
          <p:cNvPr id="9219" name="Rectangle 26"/>
          <p:cNvSpPr>
            <a:spLocks noGrp="1" noChangeArrowheads="1"/>
          </p:cNvSpPr>
          <p:nvPr>
            <p:ph idx="1"/>
          </p:nvPr>
        </p:nvSpPr>
        <p:spPr>
          <a:xfrm>
            <a:off x="457200" y="1714500"/>
            <a:ext cx="8229600" cy="4610100"/>
          </a:xfrm>
        </p:spPr>
        <p:txBody>
          <a:bodyPr/>
          <a:lstStyle/>
          <a:p>
            <a:pPr eaLnBrk="1" hangingPunct="1"/>
            <a:endParaRPr lang="hu-HU" smtClean="0"/>
          </a:p>
        </p:txBody>
      </p:sp>
      <p:sp>
        <p:nvSpPr>
          <p:cNvPr id="9220" name="AutoShape 6"/>
          <p:cNvSpPr>
            <a:spLocks noChangeArrowheads="1"/>
          </p:cNvSpPr>
          <p:nvPr/>
        </p:nvSpPr>
        <p:spPr bwMode="auto">
          <a:xfrm>
            <a:off x="3203575" y="2133600"/>
            <a:ext cx="5040313" cy="4391025"/>
          </a:xfrm>
          <a:prstGeom prst="flowChartExtract">
            <a:avLst/>
          </a:prstGeom>
          <a:solidFill>
            <a:schemeClr val="accent1"/>
          </a:solidFill>
          <a:ln w="9525">
            <a:solidFill>
              <a:schemeClr val="tx1"/>
            </a:solidFill>
            <a:miter lim="800000"/>
            <a:headEnd/>
            <a:tailEnd/>
          </a:ln>
        </p:spPr>
        <p:txBody>
          <a:bodyPr wrap="none" anchor="ctr"/>
          <a:lstStyle/>
          <a:p>
            <a:endParaRPr lang="hu-HU"/>
          </a:p>
        </p:txBody>
      </p:sp>
      <p:sp>
        <p:nvSpPr>
          <p:cNvPr id="9221" name="Line 7"/>
          <p:cNvSpPr>
            <a:spLocks noChangeShapeType="1"/>
          </p:cNvSpPr>
          <p:nvPr/>
        </p:nvSpPr>
        <p:spPr bwMode="auto">
          <a:xfrm>
            <a:off x="4932363" y="3573463"/>
            <a:ext cx="1654175" cy="0"/>
          </a:xfrm>
          <a:prstGeom prst="line">
            <a:avLst/>
          </a:prstGeom>
          <a:noFill/>
          <a:ln w="9525">
            <a:solidFill>
              <a:schemeClr val="bg2"/>
            </a:solidFill>
            <a:round/>
            <a:headEnd/>
            <a:tailEnd/>
          </a:ln>
        </p:spPr>
        <p:txBody>
          <a:bodyPr/>
          <a:lstStyle/>
          <a:p>
            <a:endParaRPr lang="hu-HU"/>
          </a:p>
        </p:txBody>
      </p:sp>
      <p:sp>
        <p:nvSpPr>
          <p:cNvPr id="9222" name="Line 8"/>
          <p:cNvSpPr>
            <a:spLocks noChangeShapeType="1"/>
          </p:cNvSpPr>
          <p:nvPr/>
        </p:nvSpPr>
        <p:spPr bwMode="auto">
          <a:xfrm flipH="1">
            <a:off x="3851275" y="3573463"/>
            <a:ext cx="1655763" cy="2951162"/>
          </a:xfrm>
          <a:prstGeom prst="line">
            <a:avLst/>
          </a:prstGeom>
          <a:noFill/>
          <a:ln w="9525">
            <a:solidFill>
              <a:schemeClr val="bg2"/>
            </a:solidFill>
            <a:round/>
            <a:headEnd/>
            <a:tailEnd/>
          </a:ln>
        </p:spPr>
        <p:txBody>
          <a:bodyPr/>
          <a:lstStyle/>
          <a:p>
            <a:endParaRPr lang="hu-HU"/>
          </a:p>
        </p:txBody>
      </p:sp>
      <p:sp>
        <p:nvSpPr>
          <p:cNvPr id="9223" name="Line 9"/>
          <p:cNvSpPr>
            <a:spLocks noChangeShapeType="1"/>
          </p:cNvSpPr>
          <p:nvPr/>
        </p:nvSpPr>
        <p:spPr bwMode="auto">
          <a:xfrm>
            <a:off x="4643438" y="5084763"/>
            <a:ext cx="2738437" cy="0"/>
          </a:xfrm>
          <a:prstGeom prst="line">
            <a:avLst/>
          </a:prstGeom>
          <a:noFill/>
          <a:ln w="9525">
            <a:solidFill>
              <a:schemeClr val="bg2"/>
            </a:solidFill>
            <a:round/>
            <a:headEnd/>
            <a:tailEnd/>
          </a:ln>
        </p:spPr>
        <p:txBody>
          <a:bodyPr/>
          <a:lstStyle/>
          <a:p>
            <a:endParaRPr lang="hu-HU"/>
          </a:p>
        </p:txBody>
      </p:sp>
      <p:sp>
        <p:nvSpPr>
          <p:cNvPr id="9224" name="Text Box 10"/>
          <p:cNvSpPr txBox="1">
            <a:spLocks noChangeArrowheads="1"/>
          </p:cNvSpPr>
          <p:nvPr/>
        </p:nvSpPr>
        <p:spPr bwMode="auto">
          <a:xfrm>
            <a:off x="5219700" y="2708275"/>
            <a:ext cx="1079500" cy="639763"/>
          </a:xfrm>
          <a:prstGeom prst="rect">
            <a:avLst/>
          </a:prstGeom>
          <a:noFill/>
          <a:ln w="9525">
            <a:noFill/>
            <a:miter lim="800000"/>
            <a:headEnd/>
            <a:tailEnd/>
          </a:ln>
        </p:spPr>
        <p:txBody>
          <a:bodyPr>
            <a:spAutoFit/>
          </a:bodyPr>
          <a:lstStyle/>
          <a:p>
            <a:pPr algn="ctr"/>
            <a:r>
              <a:rPr lang="hu-HU" sz="1200" b="1">
                <a:solidFill>
                  <a:schemeClr val="bg2"/>
                </a:solidFill>
              </a:rPr>
              <a:t>DOKTORI</a:t>
            </a:r>
          </a:p>
          <a:p>
            <a:pPr algn="ctr"/>
            <a:r>
              <a:rPr lang="hu-HU" sz="1200" b="1">
                <a:solidFill>
                  <a:schemeClr val="bg2"/>
                </a:solidFill>
              </a:rPr>
              <a:t>(PhD)</a:t>
            </a:r>
          </a:p>
          <a:p>
            <a:pPr algn="ctr"/>
            <a:r>
              <a:rPr lang="hu-HU" sz="1200" b="1">
                <a:solidFill>
                  <a:schemeClr val="bg2"/>
                </a:solidFill>
              </a:rPr>
              <a:t>6 félév</a:t>
            </a:r>
          </a:p>
        </p:txBody>
      </p:sp>
      <p:sp>
        <p:nvSpPr>
          <p:cNvPr id="9225" name="Text Box 11"/>
          <p:cNvSpPr txBox="1">
            <a:spLocks noChangeArrowheads="1"/>
          </p:cNvSpPr>
          <p:nvPr/>
        </p:nvSpPr>
        <p:spPr bwMode="auto">
          <a:xfrm>
            <a:off x="5148263" y="4076700"/>
            <a:ext cx="1655762" cy="730250"/>
          </a:xfrm>
          <a:prstGeom prst="rect">
            <a:avLst/>
          </a:prstGeom>
          <a:noFill/>
          <a:ln w="9525">
            <a:noFill/>
            <a:miter lim="800000"/>
            <a:headEnd/>
            <a:tailEnd/>
          </a:ln>
        </p:spPr>
        <p:txBody>
          <a:bodyPr>
            <a:spAutoFit/>
          </a:bodyPr>
          <a:lstStyle/>
          <a:p>
            <a:pPr algn="ctr"/>
            <a:r>
              <a:rPr lang="hu-HU" sz="1400" b="1">
                <a:solidFill>
                  <a:schemeClr val="bg2"/>
                </a:solidFill>
              </a:rPr>
              <a:t>MESTERKÉPZÉS</a:t>
            </a:r>
          </a:p>
          <a:p>
            <a:pPr algn="ctr"/>
            <a:r>
              <a:rPr lang="hu-HU" sz="1400" b="1">
                <a:solidFill>
                  <a:schemeClr val="bg2"/>
                </a:solidFill>
              </a:rPr>
              <a:t>(MA/MSc)</a:t>
            </a:r>
          </a:p>
          <a:p>
            <a:pPr algn="ctr"/>
            <a:r>
              <a:rPr lang="hu-HU" sz="1400" b="1">
                <a:solidFill>
                  <a:schemeClr val="bg2"/>
                </a:solidFill>
              </a:rPr>
              <a:t>2-5 félév</a:t>
            </a:r>
          </a:p>
        </p:txBody>
      </p:sp>
      <p:sp>
        <p:nvSpPr>
          <p:cNvPr id="9226" name="Text Box 12"/>
          <p:cNvSpPr txBox="1">
            <a:spLocks noChangeArrowheads="1"/>
          </p:cNvSpPr>
          <p:nvPr/>
        </p:nvSpPr>
        <p:spPr bwMode="auto">
          <a:xfrm>
            <a:off x="5076825" y="5229225"/>
            <a:ext cx="2159000" cy="1328738"/>
          </a:xfrm>
          <a:prstGeom prst="rect">
            <a:avLst/>
          </a:prstGeom>
          <a:noFill/>
          <a:ln w="9525">
            <a:noFill/>
            <a:miter lim="800000"/>
            <a:headEnd/>
            <a:tailEnd/>
          </a:ln>
        </p:spPr>
        <p:txBody>
          <a:bodyPr>
            <a:spAutoFit/>
          </a:bodyPr>
          <a:lstStyle/>
          <a:p>
            <a:pPr algn="ctr"/>
            <a:r>
              <a:rPr lang="hu-HU" b="1">
                <a:solidFill>
                  <a:schemeClr val="bg2"/>
                </a:solidFill>
              </a:rPr>
              <a:t>ALAPKÉPZÉS (BA/BSc)</a:t>
            </a:r>
          </a:p>
          <a:p>
            <a:pPr algn="ctr"/>
            <a:r>
              <a:rPr lang="hu-HU" b="1">
                <a:solidFill>
                  <a:schemeClr val="bg2"/>
                </a:solidFill>
              </a:rPr>
              <a:t>6-7 félév</a:t>
            </a:r>
          </a:p>
          <a:p>
            <a:pPr>
              <a:spcBef>
                <a:spcPct val="50000"/>
              </a:spcBef>
            </a:pPr>
            <a:endParaRPr lang="hu-HU">
              <a:solidFill>
                <a:schemeClr val="bg2"/>
              </a:solidFill>
            </a:endParaRPr>
          </a:p>
        </p:txBody>
      </p:sp>
      <p:sp>
        <p:nvSpPr>
          <p:cNvPr id="9227" name="Text Box 14"/>
          <p:cNvSpPr txBox="1">
            <a:spLocks noChangeArrowheads="1"/>
          </p:cNvSpPr>
          <p:nvPr/>
        </p:nvSpPr>
        <p:spPr bwMode="auto">
          <a:xfrm rot="1800000">
            <a:off x="4021138" y="3325813"/>
            <a:ext cx="576262" cy="3508375"/>
          </a:xfrm>
          <a:prstGeom prst="rect">
            <a:avLst/>
          </a:prstGeom>
          <a:noFill/>
          <a:ln w="9525">
            <a:noFill/>
            <a:miter lim="800000"/>
            <a:headEnd/>
            <a:tailEnd/>
          </a:ln>
        </p:spPr>
        <p:txBody>
          <a:bodyPr>
            <a:spAutoFit/>
          </a:bodyPr>
          <a:lstStyle/>
          <a:p>
            <a:pPr algn="ctr"/>
            <a:r>
              <a:rPr lang="hu-HU" sz="1200" b="1">
                <a:solidFill>
                  <a:schemeClr val="bg2"/>
                </a:solidFill>
              </a:rPr>
              <a:t>O</a:t>
            </a:r>
          </a:p>
          <a:p>
            <a:pPr algn="ctr"/>
            <a:r>
              <a:rPr lang="hu-HU" sz="1200" b="1">
                <a:solidFill>
                  <a:schemeClr val="bg2"/>
                </a:solidFill>
              </a:rPr>
              <a:t>S</a:t>
            </a:r>
          </a:p>
          <a:p>
            <a:pPr algn="ctr"/>
            <a:r>
              <a:rPr lang="hu-HU" sz="1200" b="1">
                <a:solidFill>
                  <a:schemeClr val="bg2"/>
                </a:solidFill>
              </a:rPr>
              <a:t>Z</a:t>
            </a:r>
          </a:p>
          <a:p>
            <a:pPr algn="ctr"/>
            <a:r>
              <a:rPr lang="hu-HU" sz="1200" b="1">
                <a:solidFill>
                  <a:schemeClr val="bg2"/>
                </a:solidFill>
              </a:rPr>
              <a:t>T</a:t>
            </a:r>
          </a:p>
          <a:p>
            <a:pPr algn="ctr"/>
            <a:r>
              <a:rPr lang="hu-HU" sz="1200" b="1">
                <a:solidFill>
                  <a:schemeClr val="bg2"/>
                </a:solidFill>
              </a:rPr>
              <a:t>A</a:t>
            </a:r>
          </a:p>
          <a:p>
            <a:pPr algn="ctr"/>
            <a:r>
              <a:rPr lang="hu-HU" sz="1200" b="1">
                <a:solidFill>
                  <a:schemeClr val="bg2"/>
                </a:solidFill>
              </a:rPr>
              <a:t>T</a:t>
            </a:r>
          </a:p>
          <a:p>
            <a:pPr algn="ctr"/>
            <a:r>
              <a:rPr lang="hu-HU" sz="1200" b="1">
                <a:solidFill>
                  <a:schemeClr val="bg2"/>
                </a:solidFill>
              </a:rPr>
              <a:t>L</a:t>
            </a:r>
          </a:p>
          <a:p>
            <a:pPr algn="ctr"/>
            <a:r>
              <a:rPr lang="hu-HU" sz="1200" b="1">
                <a:solidFill>
                  <a:schemeClr val="bg2"/>
                </a:solidFill>
              </a:rPr>
              <a:t>A</a:t>
            </a:r>
          </a:p>
          <a:p>
            <a:pPr algn="ctr"/>
            <a:r>
              <a:rPr lang="hu-HU" sz="1200" b="1">
                <a:solidFill>
                  <a:schemeClr val="bg2"/>
                </a:solidFill>
              </a:rPr>
              <a:t>N</a:t>
            </a:r>
          </a:p>
          <a:p>
            <a:pPr algn="ctr"/>
            <a:endParaRPr lang="hu-HU" sz="1200" b="1">
              <a:solidFill>
                <a:schemeClr val="bg2"/>
              </a:solidFill>
            </a:endParaRPr>
          </a:p>
          <a:p>
            <a:pPr algn="ctr"/>
            <a:r>
              <a:rPr lang="hu-HU" sz="1200" b="1">
                <a:solidFill>
                  <a:schemeClr val="bg2"/>
                </a:solidFill>
              </a:rPr>
              <a:t>T</a:t>
            </a:r>
          </a:p>
          <a:p>
            <a:pPr algn="ctr"/>
            <a:r>
              <a:rPr lang="hu-HU" sz="1200" b="1">
                <a:solidFill>
                  <a:schemeClr val="bg2"/>
                </a:solidFill>
              </a:rPr>
              <a:t>A</a:t>
            </a:r>
          </a:p>
          <a:p>
            <a:pPr algn="ctr"/>
            <a:r>
              <a:rPr lang="hu-HU" sz="1200" b="1">
                <a:solidFill>
                  <a:schemeClr val="bg2"/>
                </a:solidFill>
              </a:rPr>
              <a:t>N</a:t>
            </a:r>
          </a:p>
          <a:p>
            <a:pPr algn="ctr"/>
            <a:r>
              <a:rPr lang="hu-HU" sz="1200" b="1">
                <a:solidFill>
                  <a:schemeClr val="bg2"/>
                </a:solidFill>
              </a:rPr>
              <a:t>Á</a:t>
            </a:r>
          </a:p>
          <a:p>
            <a:pPr algn="ctr"/>
            <a:r>
              <a:rPr lang="hu-HU" sz="1200" b="1">
                <a:solidFill>
                  <a:schemeClr val="bg2"/>
                </a:solidFill>
              </a:rPr>
              <a:t>R</a:t>
            </a:r>
          </a:p>
          <a:p>
            <a:pPr algn="ctr"/>
            <a:r>
              <a:rPr lang="hu-HU" sz="1200" b="1">
                <a:solidFill>
                  <a:schemeClr val="bg2"/>
                </a:solidFill>
              </a:rPr>
              <a:t>10-12</a:t>
            </a:r>
            <a:r>
              <a:rPr lang="hu-HU" b="1">
                <a:solidFill>
                  <a:schemeClr val="bg2"/>
                </a:solidFill>
              </a:rPr>
              <a:t> </a:t>
            </a:r>
            <a:r>
              <a:rPr lang="hu-HU" sz="1200" b="1">
                <a:solidFill>
                  <a:schemeClr val="bg2"/>
                </a:solidFill>
              </a:rPr>
              <a:t>félév</a:t>
            </a:r>
          </a:p>
        </p:txBody>
      </p:sp>
      <p:sp>
        <p:nvSpPr>
          <p:cNvPr id="9228" name="Oval 16"/>
          <p:cNvSpPr>
            <a:spLocks noChangeArrowheads="1"/>
          </p:cNvSpPr>
          <p:nvPr/>
        </p:nvSpPr>
        <p:spPr bwMode="auto">
          <a:xfrm>
            <a:off x="7308850" y="3860800"/>
            <a:ext cx="1511300" cy="792163"/>
          </a:xfrm>
          <a:prstGeom prst="ellipse">
            <a:avLst/>
          </a:prstGeom>
          <a:solidFill>
            <a:schemeClr val="accent1"/>
          </a:solidFill>
          <a:ln w="9525">
            <a:solidFill>
              <a:schemeClr val="tx1"/>
            </a:solidFill>
            <a:round/>
            <a:headEnd/>
            <a:tailEnd/>
          </a:ln>
        </p:spPr>
        <p:txBody>
          <a:bodyPr wrap="none" anchor="ctr"/>
          <a:lstStyle/>
          <a:p>
            <a:endParaRPr lang="hu-HU"/>
          </a:p>
        </p:txBody>
      </p:sp>
      <p:sp>
        <p:nvSpPr>
          <p:cNvPr id="9229" name="Text Box 17"/>
          <p:cNvSpPr txBox="1">
            <a:spLocks noChangeArrowheads="1"/>
          </p:cNvSpPr>
          <p:nvPr/>
        </p:nvSpPr>
        <p:spPr bwMode="auto">
          <a:xfrm>
            <a:off x="7596188" y="4076700"/>
            <a:ext cx="935037" cy="366713"/>
          </a:xfrm>
          <a:prstGeom prst="rect">
            <a:avLst/>
          </a:prstGeom>
          <a:noFill/>
          <a:ln w="9525">
            <a:noFill/>
            <a:miter lim="800000"/>
            <a:headEnd/>
            <a:tailEnd/>
          </a:ln>
        </p:spPr>
        <p:txBody>
          <a:bodyPr>
            <a:spAutoFit/>
          </a:bodyPr>
          <a:lstStyle/>
          <a:p>
            <a:pPr algn="ctr">
              <a:spcBef>
                <a:spcPct val="50000"/>
              </a:spcBef>
            </a:pPr>
            <a:r>
              <a:rPr lang="hu-HU">
                <a:solidFill>
                  <a:schemeClr val="bg2"/>
                </a:solidFill>
              </a:rPr>
              <a:t>SZTK</a:t>
            </a:r>
          </a:p>
        </p:txBody>
      </p:sp>
      <p:sp>
        <p:nvSpPr>
          <p:cNvPr id="9230" name="Oval 18"/>
          <p:cNvSpPr>
            <a:spLocks noChangeArrowheads="1"/>
          </p:cNvSpPr>
          <p:nvPr/>
        </p:nvSpPr>
        <p:spPr bwMode="auto">
          <a:xfrm>
            <a:off x="7308850" y="5373688"/>
            <a:ext cx="1584325" cy="792162"/>
          </a:xfrm>
          <a:prstGeom prst="ellipse">
            <a:avLst/>
          </a:prstGeom>
          <a:solidFill>
            <a:schemeClr val="accent1"/>
          </a:solidFill>
          <a:ln w="9525">
            <a:solidFill>
              <a:schemeClr val="tx1"/>
            </a:solidFill>
            <a:round/>
            <a:headEnd/>
            <a:tailEnd/>
          </a:ln>
        </p:spPr>
        <p:txBody>
          <a:bodyPr wrap="none" anchor="ctr"/>
          <a:lstStyle/>
          <a:p>
            <a:endParaRPr lang="hu-HU"/>
          </a:p>
        </p:txBody>
      </p:sp>
      <p:sp>
        <p:nvSpPr>
          <p:cNvPr id="9231" name="Text Box 19"/>
          <p:cNvSpPr txBox="1">
            <a:spLocks noChangeArrowheads="1"/>
          </p:cNvSpPr>
          <p:nvPr/>
        </p:nvSpPr>
        <p:spPr bwMode="auto">
          <a:xfrm>
            <a:off x="7524750" y="5589588"/>
            <a:ext cx="1079500" cy="366712"/>
          </a:xfrm>
          <a:prstGeom prst="rect">
            <a:avLst/>
          </a:prstGeom>
          <a:noFill/>
          <a:ln w="9525">
            <a:noFill/>
            <a:miter lim="800000"/>
            <a:headEnd/>
            <a:tailEnd/>
          </a:ln>
        </p:spPr>
        <p:txBody>
          <a:bodyPr>
            <a:spAutoFit/>
          </a:bodyPr>
          <a:lstStyle/>
          <a:p>
            <a:pPr algn="ctr">
              <a:spcBef>
                <a:spcPct val="50000"/>
              </a:spcBef>
            </a:pPr>
            <a:r>
              <a:rPr lang="hu-HU">
                <a:solidFill>
                  <a:schemeClr val="bg2"/>
                </a:solidFill>
              </a:rPr>
              <a:t>FOSZK</a:t>
            </a:r>
          </a:p>
        </p:txBody>
      </p:sp>
      <p:sp>
        <p:nvSpPr>
          <p:cNvPr id="9232" name="AutoShape 20"/>
          <p:cNvSpPr>
            <a:spLocks noChangeArrowheads="1"/>
          </p:cNvSpPr>
          <p:nvPr/>
        </p:nvSpPr>
        <p:spPr bwMode="auto">
          <a:xfrm>
            <a:off x="5364163" y="4797425"/>
            <a:ext cx="215900" cy="431800"/>
          </a:xfrm>
          <a:prstGeom prst="up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hu-HU"/>
          </a:p>
        </p:txBody>
      </p:sp>
      <p:sp>
        <p:nvSpPr>
          <p:cNvPr id="9233" name="AutoShape 21"/>
          <p:cNvSpPr>
            <a:spLocks noChangeArrowheads="1"/>
          </p:cNvSpPr>
          <p:nvPr/>
        </p:nvSpPr>
        <p:spPr bwMode="auto">
          <a:xfrm>
            <a:off x="6372225" y="4797425"/>
            <a:ext cx="215900" cy="431800"/>
          </a:xfrm>
          <a:prstGeom prst="up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hu-HU"/>
          </a:p>
        </p:txBody>
      </p:sp>
      <p:sp>
        <p:nvSpPr>
          <p:cNvPr id="9234" name="AutoShape 22"/>
          <p:cNvSpPr>
            <a:spLocks noChangeArrowheads="1"/>
          </p:cNvSpPr>
          <p:nvPr/>
        </p:nvSpPr>
        <p:spPr bwMode="auto">
          <a:xfrm>
            <a:off x="5724525" y="3357563"/>
            <a:ext cx="215900" cy="503237"/>
          </a:xfrm>
          <a:prstGeom prst="upArrow">
            <a:avLst>
              <a:gd name="adj1" fmla="val 50000"/>
              <a:gd name="adj2" fmla="val 58272"/>
            </a:avLst>
          </a:prstGeom>
          <a:solidFill>
            <a:srgbClr val="FF0000"/>
          </a:solidFill>
          <a:ln w="9525">
            <a:solidFill>
              <a:schemeClr val="tx1"/>
            </a:solidFill>
            <a:miter lim="800000"/>
            <a:headEnd/>
            <a:tailEnd/>
          </a:ln>
        </p:spPr>
        <p:txBody>
          <a:bodyPr wrap="none" anchor="ctr"/>
          <a:lstStyle/>
          <a:p>
            <a:endParaRPr lang="hu-HU"/>
          </a:p>
        </p:txBody>
      </p:sp>
      <p:sp>
        <p:nvSpPr>
          <p:cNvPr id="9235" name="AutoShape 23"/>
          <p:cNvSpPr>
            <a:spLocks noChangeArrowheads="1"/>
          </p:cNvSpPr>
          <p:nvPr/>
        </p:nvSpPr>
        <p:spPr bwMode="auto">
          <a:xfrm>
            <a:off x="6948488" y="5734050"/>
            <a:ext cx="503237" cy="142875"/>
          </a:xfrm>
          <a:prstGeom prst="leftArrow">
            <a:avLst>
              <a:gd name="adj1" fmla="val 50000"/>
              <a:gd name="adj2" fmla="val 88055"/>
            </a:avLst>
          </a:prstGeom>
          <a:solidFill>
            <a:srgbClr val="FF0000"/>
          </a:solidFill>
          <a:ln w="9525">
            <a:solidFill>
              <a:schemeClr val="tx1"/>
            </a:solidFill>
            <a:miter lim="800000"/>
            <a:headEnd/>
            <a:tailEnd/>
          </a:ln>
        </p:spPr>
        <p:txBody>
          <a:bodyPr wrap="none" anchor="ctr"/>
          <a:lstStyle/>
          <a:p>
            <a:endParaRPr lang="hu-HU"/>
          </a:p>
        </p:txBody>
      </p:sp>
      <p:sp>
        <p:nvSpPr>
          <p:cNvPr id="47128" name="Text Box 24"/>
          <p:cNvSpPr txBox="1">
            <a:spLocks noChangeArrowheads="1"/>
          </p:cNvSpPr>
          <p:nvPr/>
        </p:nvSpPr>
        <p:spPr bwMode="auto">
          <a:xfrm>
            <a:off x="827088" y="2133600"/>
            <a:ext cx="3024187" cy="3140075"/>
          </a:xfrm>
          <a:prstGeom prst="rect">
            <a:avLst/>
          </a:prstGeom>
          <a:noFill/>
          <a:ln w="9525">
            <a:noFill/>
            <a:miter lim="800000"/>
            <a:headEnd/>
            <a:tailEnd/>
          </a:ln>
          <a:effectLst/>
        </p:spPr>
        <p:txBody>
          <a:bodyPr>
            <a:spAutoFit/>
          </a:bodyPr>
          <a:lstStyle/>
          <a:p>
            <a:pPr>
              <a:buFontTx/>
              <a:buChar char="•"/>
              <a:defRPr/>
            </a:pPr>
            <a:r>
              <a:rPr lang="hu-HU" sz="2000" b="1" dirty="0">
                <a:effectLst>
                  <a:outerShdw blurRad="38100" dist="38100" dir="2700000" algn="tl">
                    <a:srgbClr val="000000"/>
                  </a:outerShdw>
                </a:effectLst>
              </a:rPr>
              <a:t> </a:t>
            </a:r>
            <a:r>
              <a:rPr lang="hu-HU" sz="2000" b="1" dirty="0"/>
              <a:t>2 FOSZK</a:t>
            </a:r>
          </a:p>
          <a:p>
            <a:pPr>
              <a:buFontTx/>
              <a:buChar char="•"/>
              <a:defRPr/>
            </a:pPr>
            <a:r>
              <a:rPr lang="hu-HU" sz="2000" b="1" dirty="0"/>
              <a:t> 15 alapszak (BA)</a:t>
            </a:r>
          </a:p>
          <a:p>
            <a:pPr>
              <a:buFontTx/>
              <a:buChar char="•"/>
              <a:defRPr/>
            </a:pPr>
            <a:r>
              <a:rPr lang="hu-HU" sz="2000" b="1" dirty="0"/>
              <a:t> 29 osztatlan tanárszak</a:t>
            </a:r>
          </a:p>
          <a:p>
            <a:pPr>
              <a:buFontTx/>
              <a:buChar char="•"/>
              <a:defRPr/>
            </a:pPr>
            <a:r>
              <a:rPr lang="hu-HU" sz="2000" b="1" dirty="0"/>
              <a:t> 20 diszciplináris         mesterszak (MA)</a:t>
            </a:r>
          </a:p>
          <a:p>
            <a:pPr>
              <a:buFontTx/>
              <a:buChar char="•"/>
              <a:defRPr/>
            </a:pPr>
            <a:r>
              <a:rPr lang="hu-HU" sz="2000" b="1" dirty="0"/>
              <a:t> 10 osztott tanári mesterszak</a:t>
            </a:r>
          </a:p>
          <a:p>
            <a:pPr>
              <a:buFontTx/>
              <a:buChar char="•"/>
              <a:defRPr/>
            </a:pPr>
            <a:r>
              <a:rPr lang="hu-HU" sz="2000" b="1" dirty="0"/>
              <a:t> 4 doktori iskola </a:t>
            </a:r>
          </a:p>
          <a:p>
            <a:pPr>
              <a:buFontTx/>
              <a:buChar char="•"/>
              <a:defRPr/>
            </a:pPr>
            <a:r>
              <a:rPr lang="hu-HU" sz="2000" b="1" dirty="0"/>
              <a:t> 17 szakirányú</a:t>
            </a:r>
          </a:p>
        </p:txBody>
      </p:sp>
      <p:sp>
        <p:nvSpPr>
          <p:cNvPr id="9237" name="Line 25"/>
          <p:cNvSpPr>
            <a:spLocks noChangeShapeType="1"/>
          </p:cNvSpPr>
          <p:nvPr/>
        </p:nvSpPr>
        <p:spPr bwMode="auto">
          <a:xfrm flipV="1">
            <a:off x="7092950" y="4581525"/>
            <a:ext cx="503238" cy="719138"/>
          </a:xfrm>
          <a:prstGeom prst="line">
            <a:avLst/>
          </a:prstGeom>
          <a:noFill/>
          <a:ln w="9525">
            <a:solidFill>
              <a:srgbClr val="FF0000"/>
            </a:solidFill>
            <a:round/>
            <a:headEnd/>
            <a:tailEnd type="triangle" w="med" len="med"/>
          </a:ln>
        </p:spPr>
        <p:txBody>
          <a:bodyPr/>
          <a:lstStyle/>
          <a:p>
            <a:endParaRPr lang="hu-HU"/>
          </a:p>
        </p:txBody>
      </p:sp>
      <p:sp>
        <p:nvSpPr>
          <p:cNvPr id="9238" name="Line 26"/>
          <p:cNvSpPr>
            <a:spLocks noChangeShapeType="1"/>
          </p:cNvSpPr>
          <p:nvPr/>
        </p:nvSpPr>
        <p:spPr bwMode="auto">
          <a:xfrm flipV="1">
            <a:off x="6732588" y="4365625"/>
            <a:ext cx="576262" cy="142875"/>
          </a:xfrm>
          <a:prstGeom prst="line">
            <a:avLst/>
          </a:prstGeom>
          <a:noFill/>
          <a:ln w="9525">
            <a:solidFill>
              <a:srgbClr val="FF0000"/>
            </a:solidFill>
            <a:round/>
            <a:headEnd/>
            <a:tailEnd type="triangle" w="med" len="med"/>
          </a:ln>
        </p:spPr>
        <p:txBody>
          <a:bodyPr/>
          <a:lstStyle/>
          <a:p>
            <a:endParaRPr lang="hu-HU"/>
          </a:p>
        </p:txBody>
      </p:sp>
      <p:sp>
        <p:nvSpPr>
          <p:cNvPr id="9239" name="Line 27"/>
          <p:cNvSpPr>
            <a:spLocks noChangeShapeType="1"/>
          </p:cNvSpPr>
          <p:nvPr/>
        </p:nvSpPr>
        <p:spPr bwMode="auto">
          <a:xfrm>
            <a:off x="5219700" y="3933825"/>
            <a:ext cx="2016125" cy="287338"/>
          </a:xfrm>
          <a:prstGeom prst="line">
            <a:avLst/>
          </a:prstGeom>
          <a:noFill/>
          <a:ln w="9525">
            <a:solidFill>
              <a:srgbClr val="FF0000"/>
            </a:solidFill>
            <a:round/>
            <a:headEnd/>
            <a:tailEnd type="triangle" w="med" len="med"/>
          </a:ln>
        </p:spPr>
        <p:txBody>
          <a:bodyPr/>
          <a:lstStyle/>
          <a:p>
            <a:endParaRPr lang="hu-HU"/>
          </a:p>
        </p:txBody>
      </p:sp>
      <p:sp>
        <p:nvSpPr>
          <p:cNvPr id="9240" name="Szövegdoboz 23"/>
          <p:cNvSpPr txBox="1">
            <a:spLocks noChangeArrowheads="1"/>
          </p:cNvSpPr>
          <p:nvPr/>
        </p:nvSpPr>
        <p:spPr bwMode="auto">
          <a:xfrm>
            <a:off x="10333038" y="1844675"/>
            <a:ext cx="184150" cy="369888"/>
          </a:xfrm>
          <a:prstGeom prst="rect">
            <a:avLst/>
          </a:prstGeom>
          <a:noFill/>
          <a:ln w="9525">
            <a:noFill/>
            <a:miter lim="800000"/>
            <a:headEnd/>
            <a:tailEnd/>
          </a:ln>
        </p:spPr>
        <p:txBody>
          <a:bodyPr wrap="none">
            <a:spAutoFit/>
          </a:bodyPr>
          <a:lstStyle/>
          <a:p>
            <a:endParaRPr lang="hu-HU"/>
          </a:p>
        </p:txBody>
      </p:sp>
      <p:sp>
        <p:nvSpPr>
          <p:cNvPr id="25" name="Felfelé nyíl 24"/>
          <p:cNvSpPr/>
          <p:nvPr/>
        </p:nvSpPr>
        <p:spPr>
          <a:xfrm>
            <a:off x="5219700" y="3357563"/>
            <a:ext cx="215900" cy="35877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57200" y="704850"/>
            <a:ext cx="8229600" cy="866775"/>
          </a:xfrm>
        </p:spPr>
        <p:txBody>
          <a:bodyPr/>
          <a:lstStyle/>
          <a:p>
            <a:pPr eaLnBrk="1" hangingPunct="1"/>
            <a:r>
              <a:rPr lang="hu-HU" smtClean="0"/>
              <a:t>Alapszakjaink:</a:t>
            </a:r>
          </a:p>
        </p:txBody>
      </p:sp>
      <p:sp>
        <p:nvSpPr>
          <p:cNvPr id="10243" name="Rectangle 5"/>
          <p:cNvSpPr>
            <a:spLocks noGrp="1" noChangeArrowheads="1"/>
          </p:cNvSpPr>
          <p:nvPr>
            <p:ph sz="half" idx="1"/>
          </p:nvPr>
        </p:nvSpPr>
        <p:spPr>
          <a:xfrm>
            <a:off x="500063" y="1857375"/>
            <a:ext cx="4238625" cy="4667250"/>
          </a:xfrm>
        </p:spPr>
        <p:txBody>
          <a:bodyPr/>
          <a:lstStyle/>
          <a:p>
            <a:pPr eaLnBrk="1" hangingPunct="1">
              <a:lnSpc>
                <a:spcPct val="90000"/>
              </a:lnSpc>
              <a:buFont typeface="Wingdings" pitchFamily="2" charset="2"/>
              <a:buNone/>
            </a:pPr>
            <a:r>
              <a:rPr lang="hu-HU" sz="2400" smtClean="0">
                <a:solidFill>
                  <a:schemeClr val="accent1"/>
                </a:solidFill>
              </a:rPr>
              <a:t>Bölcsészettudomány</a:t>
            </a:r>
          </a:p>
          <a:p>
            <a:pPr lvl="1" eaLnBrk="1" hangingPunct="1">
              <a:lnSpc>
                <a:spcPct val="90000"/>
              </a:lnSpc>
            </a:pPr>
            <a:r>
              <a:rPr lang="hu-HU" sz="2000" smtClean="0"/>
              <a:t>andragógia, </a:t>
            </a:r>
          </a:p>
          <a:p>
            <a:pPr lvl="1" eaLnBrk="1" hangingPunct="1">
              <a:lnSpc>
                <a:spcPct val="90000"/>
              </a:lnSpc>
            </a:pPr>
            <a:r>
              <a:rPr lang="hu-HU" sz="2000" smtClean="0"/>
              <a:t>anglisztika </a:t>
            </a:r>
          </a:p>
          <a:p>
            <a:pPr lvl="1" eaLnBrk="1" hangingPunct="1">
              <a:lnSpc>
                <a:spcPct val="90000"/>
              </a:lnSpc>
            </a:pPr>
            <a:r>
              <a:rPr lang="hu-HU" sz="2000" smtClean="0"/>
              <a:t>germanisztika (néderlandisztika, német)</a:t>
            </a:r>
          </a:p>
          <a:p>
            <a:pPr lvl="1" eaLnBrk="1" hangingPunct="1">
              <a:lnSpc>
                <a:spcPct val="90000"/>
              </a:lnSpc>
            </a:pPr>
            <a:r>
              <a:rPr lang="hu-HU" sz="2000" smtClean="0"/>
              <a:t>magyar</a:t>
            </a:r>
          </a:p>
          <a:p>
            <a:pPr lvl="1" eaLnBrk="1" hangingPunct="1">
              <a:lnSpc>
                <a:spcPct val="90000"/>
              </a:lnSpc>
            </a:pPr>
            <a:r>
              <a:rPr lang="hu-HU" sz="2000" smtClean="0"/>
              <a:t>néprajz</a:t>
            </a:r>
          </a:p>
          <a:p>
            <a:pPr lvl="1" eaLnBrk="1" hangingPunct="1">
              <a:lnSpc>
                <a:spcPct val="90000"/>
              </a:lnSpc>
            </a:pPr>
            <a:r>
              <a:rPr lang="hu-HU" sz="2000" smtClean="0"/>
              <a:t>pedagógia </a:t>
            </a:r>
          </a:p>
          <a:p>
            <a:pPr lvl="1" eaLnBrk="1" hangingPunct="1">
              <a:lnSpc>
                <a:spcPct val="90000"/>
              </a:lnSpc>
            </a:pPr>
            <a:r>
              <a:rPr lang="hu-HU" sz="2000" smtClean="0"/>
              <a:t>pszichológia</a:t>
            </a:r>
          </a:p>
          <a:p>
            <a:pPr lvl="1" eaLnBrk="1" hangingPunct="1">
              <a:lnSpc>
                <a:spcPct val="90000"/>
              </a:lnSpc>
            </a:pPr>
            <a:r>
              <a:rPr lang="hu-HU" sz="2000" smtClean="0"/>
              <a:t>romanisztika (francia, olasz)</a:t>
            </a:r>
          </a:p>
          <a:p>
            <a:pPr lvl="1" eaLnBrk="1" hangingPunct="1">
              <a:lnSpc>
                <a:spcPct val="90000"/>
              </a:lnSpc>
            </a:pPr>
            <a:r>
              <a:rPr lang="hu-HU" sz="2000" smtClean="0"/>
              <a:t>szabad bölcsészet </a:t>
            </a:r>
          </a:p>
          <a:p>
            <a:pPr lvl="1" eaLnBrk="1" hangingPunct="1">
              <a:lnSpc>
                <a:spcPct val="90000"/>
              </a:lnSpc>
            </a:pPr>
            <a:r>
              <a:rPr lang="hu-HU" sz="2000" smtClean="0"/>
              <a:t>szlavisztika (orosz)</a:t>
            </a:r>
          </a:p>
          <a:p>
            <a:pPr lvl="1" eaLnBrk="1" hangingPunct="1">
              <a:lnSpc>
                <a:spcPct val="90000"/>
              </a:lnSpc>
            </a:pPr>
            <a:r>
              <a:rPr lang="hu-HU" sz="2000" smtClean="0"/>
              <a:t>történelem</a:t>
            </a:r>
          </a:p>
        </p:txBody>
      </p:sp>
      <p:sp>
        <p:nvSpPr>
          <p:cNvPr id="10244" name="Rectangle 6"/>
          <p:cNvSpPr>
            <a:spLocks noGrp="1" noChangeArrowheads="1"/>
          </p:cNvSpPr>
          <p:nvPr>
            <p:ph sz="half" idx="2"/>
          </p:nvPr>
        </p:nvSpPr>
        <p:spPr>
          <a:xfrm>
            <a:off x="4914900" y="1857375"/>
            <a:ext cx="3978275" cy="4667250"/>
          </a:xfrm>
        </p:spPr>
        <p:txBody>
          <a:bodyPr/>
          <a:lstStyle/>
          <a:p>
            <a:pPr eaLnBrk="1" hangingPunct="1">
              <a:lnSpc>
                <a:spcPct val="90000"/>
              </a:lnSpc>
              <a:buFont typeface="Wingdings" pitchFamily="2" charset="2"/>
              <a:buNone/>
            </a:pPr>
            <a:r>
              <a:rPr lang="hu-HU" sz="2400" smtClean="0">
                <a:solidFill>
                  <a:schemeClr val="accent1"/>
                </a:solidFill>
              </a:rPr>
              <a:t>Társadalomtudomány</a:t>
            </a:r>
          </a:p>
          <a:p>
            <a:pPr lvl="1" eaLnBrk="1" hangingPunct="1">
              <a:lnSpc>
                <a:spcPct val="90000"/>
              </a:lnSpc>
            </a:pPr>
            <a:r>
              <a:rPr lang="hu-HU" sz="2000" smtClean="0"/>
              <a:t>kommunikáció- és médiatudomány</a:t>
            </a:r>
          </a:p>
          <a:p>
            <a:pPr lvl="1" eaLnBrk="1" hangingPunct="1">
              <a:lnSpc>
                <a:spcPct val="90000"/>
              </a:lnSpc>
            </a:pPr>
            <a:r>
              <a:rPr lang="hu-HU" sz="2000" smtClean="0"/>
              <a:t>politológia</a:t>
            </a:r>
          </a:p>
          <a:p>
            <a:pPr lvl="1" eaLnBrk="1" hangingPunct="1">
              <a:lnSpc>
                <a:spcPct val="90000"/>
              </a:lnSpc>
            </a:pPr>
            <a:r>
              <a:rPr lang="hu-HU" sz="2000" smtClean="0"/>
              <a:t>szociális munka (7 féléves)</a:t>
            </a:r>
          </a:p>
          <a:p>
            <a:pPr lvl="1" eaLnBrk="1" hangingPunct="1">
              <a:lnSpc>
                <a:spcPct val="90000"/>
              </a:lnSpc>
            </a:pPr>
            <a:r>
              <a:rPr lang="hu-HU" sz="2000" smtClean="0"/>
              <a:t>szociológia</a:t>
            </a:r>
          </a:p>
          <a:p>
            <a:pPr algn="ctr" eaLnBrk="1" hangingPunct="1">
              <a:lnSpc>
                <a:spcPct val="90000"/>
              </a:lnSpc>
              <a:buFont typeface="Wingdings" pitchFamily="2" charset="2"/>
              <a:buNone/>
            </a:pPr>
            <a:endParaRPr lang="hu-HU" sz="2400" smtClean="0">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600200" y="304800"/>
            <a:ext cx="7543800" cy="963613"/>
          </a:xfrm>
        </p:spPr>
        <p:txBody>
          <a:bodyPr/>
          <a:lstStyle/>
          <a:p>
            <a:pPr eaLnBrk="1" hangingPunct="1"/>
            <a:r>
              <a:rPr lang="hu-HU" sz="2800" smtClean="0"/>
              <a:t>Alapszakjaink és az érettségi követelmény</a:t>
            </a:r>
          </a:p>
        </p:txBody>
      </p:sp>
      <p:graphicFrame>
        <p:nvGraphicFramePr>
          <p:cNvPr id="41033" name="Group 73"/>
          <p:cNvGraphicFramePr>
            <a:graphicFrameLocks noGrp="1"/>
          </p:cNvGraphicFramePr>
          <p:nvPr>
            <p:ph idx="4294967295"/>
          </p:nvPr>
        </p:nvGraphicFramePr>
        <p:xfrm>
          <a:off x="714375" y="1341438"/>
          <a:ext cx="8001000" cy="4859337"/>
        </p:xfrm>
        <a:graphic>
          <a:graphicData uri="http://schemas.openxmlformats.org/drawingml/2006/table">
            <a:tbl>
              <a:tblPr/>
              <a:tblGrid>
                <a:gridCol w="3643338">
                  <a:extLst>
                    <a:ext uri="{9D8B030D-6E8A-4147-A177-3AD203B41FA5}">
                      <a16:colId xmlns:a16="http://schemas.microsoft.com/office/drawing/2014/main" val="20000"/>
                    </a:ext>
                  </a:extLst>
                </a:gridCol>
                <a:gridCol w="4357718">
                  <a:extLst>
                    <a:ext uri="{9D8B030D-6E8A-4147-A177-3AD203B41FA5}">
                      <a16:colId xmlns:a16="http://schemas.microsoft.com/office/drawing/2014/main" val="20001"/>
                    </a:ext>
                  </a:extLst>
                </a:gridCol>
              </a:tblGrid>
              <a:tr h="5111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800" b="0" i="0" u="none" strike="noStrike" cap="none" normalizeH="0" baseline="0" dirty="0" smtClean="0">
                          <a:ln>
                            <a:noFill/>
                          </a:ln>
                          <a:solidFill>
                            <a:schemeClr val="tx1"/>
                          </a:solidFill>
                          <a:effectLst/>
                          <a:latin typeface="Tahoma" pitchFamily="34" charset="0"/>
                        </a:rPr>
                        <a:t>Szak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800" b="0" i="0" u="none" strike="noStrike" cap="none" normalizeH="0" baseline="0" smtClean="0">
                          <a:ln>
                            <a:noFill/>
                          </a:ln>
                          <a:solidFill>
                            <a:schemeClr val="tx1"/>
                          </a:solidFill>
                          <a:effectLst/>
                          <a:latin typeface="Tahoma" pitchFamily="34" charset="0"/>
                        </a:rPr>
                        <a:t>Emelt szintű érettségi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58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andragógia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pitchFamily="34" charset="0"/>
                        </a:rPr>
                        <a:t>angol nyelv v. biológia v. francia nyelv v. magyar nyelv és irodalom v. matematika v. német nyelv v. orosz nyelv v történelem.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81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anglisztika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angol nyelv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03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germanisztika-német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német nyelv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3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err="1" smtClean="0">
                          <a:ln>
                            <a:noFill/>
                          </a:ln>
                          <a:solidFill>
                            <a:schemeClr val="tx1"/>
                          </a:solidFill>
                          <a:effectLst/>
                          <a:latin typeface="Tahoma" pitchFamily="34" charset="0"/>
                        </a:rPr>
                        <a:t>germanisztika-néderlandisztika</a:t>
                      </a:r>
                      <a:endParaRPr kumimoji="0" lang="hu-HU" sz="16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angol nyelv v. német nyelv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1388">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kommunikáció- és médiatudomány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pitchFamily="34" charset="0"/>
                        </a:rPr>
                        <a:t>angol nyelv v. francia nyelv v. német nyelv v. olasz nyelv v. orosz nyelv v. spanyol nyelv v. magyar nyelv és irodalom v. matematika v. társadalomismeret v. történelem.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3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magyar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3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néprajz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 v. történelem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03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pedagógia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angol nyelv v. biológia v. francia nyelv v. magyar nyelv és irodalom v. matematika v. német nyelv v. orosz nyelv v. történelem.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600200" y="304800"/>
            <a:ext cx="7543800" cy="820738"/>
          </a:xfrm>
        </p:spPr>
        <p:txBody>
          <a:bodyPr/>
          <a:lstStyle/>
          <a:p>
            <a:pPr eaLnBrk="1" hangingPunct="1"/>
            <a:r>
              <a:rPr lang="hu-HU" sz="2800" smtClean="0"/>
              <a:t>Alapszakjaink és az érettségi követelmény 2.</a:t>
            </a:r>
          </a:p>
        </p:txBody>
      </p:sp>
      <p:graphicFrame>
        <p:nvGraphicFramePr>
          <p:cNvPr id="43069" name="Group 61"/>
          <p:cNvGraphicFramePr>
            <a:graphicFrameLocks noGrp="1"/>
          </p:cNvGraphicFramePr>
          <p:nvPr>
            <p:ph idx="4294967295"/>
          </p:nvPr>
        </p:nvGraphicFramePr>
        <p:xfrm>
          <a:off x="785813" y="1268413"/>
          <a:ext cx="8072437" cy="4860925"/>
        </p:xfrm>
        <a:graphic>
          <a:graphicData uri="http://schemas.openxmlformats.org/drawingml/2006/table">
            <a:tbl>
              <a:tblPr/>
              <a:tblGrid>
                <a:gridCol w="3173813">
                  <a:extLst>
                    <a:ext uri="{9D8B030D-6E8A-4147-A177-3AD203B41FA5}">
                      <a16:colId xmlns:a16="http://schemas.microsoft.com/office/drawing/2014/main" val="20000"/>
                    </a:ext>
                  </a:extLst>
                </a:gridCol>
                <a:gridCol w="4898681">
                  <a:extLst>
                    <a:ext uri="{9D8B030D-6E8A-4147-A177-3AD203B41FA5}">
                      <a16:colId xmlns:a16="http://schemas.microsoft.com/office/drawing/2014/main" val="20001"/>
                    </a:ext>
                  </a:extLst>
                </a:gridCol>
              </a:tblGrid>
              <a:tr h="5111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800" b="0" i="0" u="none" strike="noStrike" cap="none" normalizeH="0" baseline="0" dirty="0" smtClean="0">
                          <a:ln>
                            <a:noFill/>
                          </a:ln>
                          <a:solidFill>
                            <a:schemeClr val="tx1"/>
                          </a:solidFill>
                          <a:effectLst/>
                          <a:latin typeface="Tahoma" pitchFamily="34" charset="0"/>
                        </a:rPr>
                        <a:t>Szak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800" b="0" i="0" u="none" strike="noStrike" cap="none" normalizeH="0" baseline="0" smtClean="0">
                          <a:ln>
                            <a:noFill/>
                          </a:ln>
                          <a:solidFill>
                            <a:schemeClr val="tx1"/>
                          </a:solidFill>
                          <a:effectLst/>
                          <a:latin typeface="Tahoma" pitchFamily="34" charset="0"/>
                        </a:rPr>
                        <a:t>Emelt szintű érettségi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80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politológia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angol nyelv v. francia nyelv v. német nyelv v. olasz nyelv v. orosz nyelv v. spanyol nyelv v. magyar nyelv és irodalom v. matematika v. társadalomismeret v. történelem.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86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pszichológia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angol nyelv v. biológia v. francia nyelv v. magyar nyelv és irodalom v. matematika v. német nyelv v. orosz nyelv v. történelem.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24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err="1" smtClean="0">
                          <a:ln>
                            <a:noFill/>
                          </a:ln>
                          <a:solidFill>
                            <a:schemeClr val="tx1"/>
                          </a:solidFill>
                          <a:effectLst/>
                          <a:latin typeface="Tahoma" pitchFamily="34" charset="0"/>
                        </a:rPr>
                        <a:t>romanisztika-francia</a:t>
                      </a:r>
                      <a:endParaRPr kumimoji="0" lang="hu-HU" sz="16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francia nyelv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3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err="1" smtClean="0">
                          <a:ln>
                            <a:noFill/>
                          </a:ln>
                          <a:solidFill>
                            <a:schemeClr val="tx1"/>
                          </a:solidFill>
                          <a:effectLst/>
                          <a:latin typeface="Tahoma" pitchFamily="34" charset="0"/>
                        </a:rPr>
                        <a:t>romanisztika-olasz</a:t>
                      </a:r>
                      <a:endParaRPr kumimoji="0" lang="hu-HU" sz="16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olasz nyelv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1388">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szabad bölcsészet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 nyelv és irodalom v. történelem v. angol nyelv v. francia nyelv v. horvát nyelv v. latin nyelv v. német nyelv v. olasz nyelv v. orosz nyelv v. spanyol nyelv v. szerb nyelv v. szlovák nyelv v. szlovén nemzetiségi nyelv v. román nyelv.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3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pitchFamily="34" charset="0"/>
                        </a:rPr>
                        <a:t>szlavisztika-orosz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pitchFamily="34" charset="0"/>
                        </a:rPr>
                        <a:t>magyar nyelv és irodalom v. történelem v. angol nyelv v. francia nyelv v. horvát nyelv v. latin nyelv v. német nyelv v. olasz nyelv v. orosz nyelv v. spanyol nyelv v. szerb nyelv v. szlovák nyelv v. szlovén nemzetiségi nyelv v. román nyelv.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600200" y="304800"/>
            <a:ext cx="7543800" cy="1036638"/>
          </a:xfrm>
        </p:spPr>
        <p:txBody>
          <a:bodyPr/>
          <a:lstStyle/>
          <a:p>
            <a:pPr eaLnBrk="1" hangingPunct="1"/>
            <a:r>
              <a:rPr lang="hu-HU" sz="2800" smtClean="0"/>
              <a:t>Alapszakjaink és az érettségi követelmény 3.</a:t>
            </a:r>
          </a:p>
        </p:txBody>
      </p:sp>
      <p:graphicFrame>
        <p:nvGraphicFramePr>
          <p:cNvPr id="45085" name="Group 29"/>
          <p:cNvGraphicFramePr>
            <a:graphicFrameLocks noGrp="1"/>
          </p:cNvGraphicFramePr>
          <p:nvPr>
            <p:ph idx="4294967295"/>
          </p:nvPr>
        </p:nvGraphicFramePr>
        <p:xfrm>
          <a:off x="714375" y="1916113"/>
          <a:ext cx="8072438" cy="3394075"/>
        </p:xfrm>
        <a:graphic>
          <a:graphicData uri="http://schemas.openxmlformats.org/drawingml/2006/table">
            <a:tbl>
              <a:tblPr/>
              <a:tblGrid>
                <a:gridCol w="3283739">
                  <a:extLst>
                    <a:ext uri="{9D8B030D-6E8A-4147-A177-3AD203B41FA5}">
                      <a16:colId xmlns:a16="http://schemas.microsoft.com/office/drawing/2014/main" val="20000"/>
                    </a:ext>
                  </a:extLst>
                </a:gridCol>
                <a:gridCol w="4788755">
                  <a:extLst>
                    <a:ext uri="{9D8B030D-6E8A-4147-A177-3AD203B41FA5}">
                      <a16:colId xmlns:a16="http://schemas.microsoft.com/office/drawing/2014/main" val="20001"/>
                    </a:ext>
                  </a:extLst>
                </a:gridCol>
              </a:tblGrid>
              <a:tr h="5111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800" b="0" i="0" u="none" strike="noStrike" cap="none" normalizeH="0" baseline="0" dirty="0" smtClean="0">
                          <a:ln>
                            <a:noFill/>
                          </a:ln>
                          <a:solidFill>
                            <a:schemeClr val="tx1"/>
                          </a:solidFill>
                          <a:effectLst/>
                          <a:latin typeface="Tahoma" charset="0"/>
                        </a:rPr>
                        <a:t>Szak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2800" b="0" i="0" u="none" strike="noStrike" cap="none" normalizeH="0" baseline="0" smtClean="0">
                          <a:ln>
                            <a:noFill/>
                          </a:ln>
                          <a:solidFill>
                            <a:schemeClr val="tx1"/>
                          </a:solidFill>
                          <a:effectLst/>
                          <a:latin typeface="Tahoma" charset="0"/>
                        </a:rPr>
                        <a:t>Emelt szintű érettségi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7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charset="0"/>
                        </a:rPr>
                        <a:t>szociális munka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smtClean="0">
                          <a:ln>
                            <a:noFill/>
                          </a:ln>
                          <a:solidFill>
                            <a:schemeClr val="tx1"/>
                          </a:solidFill>
                          <a:effectLst/>
                          <a:latin typeface="Tahoma" charset="0"/>
                        </a:rPr>
                        <a:t>angol nyelv v. francia nyelv v. német nyelv v. olasz nyelv v. orosz nyelv v. spanyol nyelv v. magyar nyelv és irodalom v. matematika v. társadalomismeret v. történelem.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61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charset="0"/>
                        </a:rPr>
                        <a:t>szociológia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angol nyelv v. francia nyelv v. német nyelv v. olasz nyelv v. orosz nyelv v. spanyol nyelv v. magyar nyelv és irodalom v. matematika v. társadalomismeret v. történelem. </a:t>
                      </a:r>
                      <a:endParaRPr kumimoji="0" lang="hu-HU" sz="1600" b="0" i="0" u="none" strike="noStrike" cap="none" normalizeH="0" baseline="0" dirty="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66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600" b="0" i="0" u="none" strike="noStrike" cap="none" normalizeH="0" baseline="0" dirty="0" smtClean="0">
                          <a:ln>
                            <a:noFill/>
                          </a:ln>
                          <a:solidFill>
                            <a:schemeClr val="tx1"/>
                          </a:solidFill>
                          <a:effectLst/>
                          <a:latin typeface="Tahoma" charset="0"/>
                        </a:rPr>
                        <a:t>történelem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hu-HU" sz="1400" b="0" i="0" u="none" strike="noStrike" cap="none" normalizeH="0" baseline="0" dirty="0" smtClean="0">
                          <a:ln>
                            <a:noFill/>
                          </a:ln>
                          <a:solidFill>
                            <a:schemeClr val="tx1"/>
                          </a:solidFill>
                          <a:effectLst/>
                          <a:latin typeface="Tahoma" charset="0"/>
                        </a:rPr>
                        <a:t>történelem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1715</TotalTime>
  <Words>1434</Words>
  <Application>Microsoft Office PowerPoint</Application>
  <PresentationFormat>Diavetítés a képernyőre (4:3 oldalarány)</PresentationFormat>
  <Paragraphs>337</Paragraphs>
  <Slides>23</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23</vt:i4>
      </vt:variant>
    </vt:vector>
  </HeadingPairs>
  <TitlesOfParts>
    <vt:vector size="30" baseType="lpstr">
      <vt:lpstr>Calibri</vt:lpstr>
      <vt:lpstr>Constantia</vt:lpstr>
      <vt:lpstr>Tahoma</vt:lpstr>
      <vt:lpstr>Times New Roman</vt:lpstr>
      <vt:lpstr>Wingdings</vt:lpstr>
      <vt:lpstr>Wingdings 2</vt:lpstr>
      <vt:lpstr>Áramlás</vt:lpstr>
      <vt:lpstr>PowerPoint-bemutató</vt:lpstr>
      <vt:lpstr>Bölcsésznek lenni?</vt:lpstr>
      <vt:lpstr>Miért? Mert az egyik legszebb…</vt:lpstr>
      <vt:lpstr>az egyik legjobb…</vt:lpstr>
      <vt:lpstr>a legszélesebb képzési kínálatot nyújtja…</vt:lpstr>
      <vt:lpstr>Alapszakjaink:</vt:lpstr>
      <vt:lpstr>Alapszakjaink és az érettségi követelmény</vt:lpstr>
      <vt:lpstr>Alapszakjaink és az érettségi követelmény 2.</vt:lpstr>
      <vt:lpstr>Alapszakjaink és az érettségi követelmény 3.</vt:lpstr>
      <vt:lpstr>Mesterszakjaink:</vt:lpstr>
      <vt:lpstr>Osztatlan tanári szakpárok:</vt:lpstr>
      <vt:lpstr>Osztatlan tanárszakok 1.</vt:lpstr>
      <vt:lpstr>Osztatlan tanárszakok 2.</vt:lpstr>
      <vt:lpstr>Osztatlan tanárszakok 3.</vt:lpstr>
      <vt:lpstr>Osztatlan tanárképzés 1.</vt:lpstr>
      <vt:lpstr>Osztatlan tanárképzés 2.</vt:lpstr>
      <vt:lpstr>Felsőoktatási szakképzések:</vt:lpstr>
      <vt:lpstr>Állami ösztöndíj</vt:lpstr>
      <vt:lpstr>Mennyit kell fizetni a tanulmányokért?</vt:lpstr>
      <vt:lpstr>ANA ponthatárok 2015-ben</vt:lpstr>
      <vt:lpstr>Felvételi változások</vt:lpstr>
      <vt:lpstr>Legfontosabb határidők</vt:lpstr>
      <vt:lpstr>Információk elérhetősége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Debreceni Egyetem</dc:title>
  <dc:creator>.</dc:creator>
  <cp:lastModifiedBy>Fazekas Zoltán</cp:lastModifiedBy>
  <cp:revision>81</cp:revision>
  <dcterms:created xsi:type="dcterms:W3CDTF">2007-12-01T14:50:18Z</dcterms:created>
  <dcterms:modified xsi:type="dcterms:W3CDTF">2017-06-20T09:46:20Z</dcterms:modified>
</cp:coreProperties>
</file>